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307" r:id="rId2"/>
    <p:sldId id="351" r:id="rId3"/>
    <p:sldId id="271" r:id="rId4"/>
    <p:sldId id="331" r:id="rId5"/>
    <p:sldId id="366" r:id="rId6"/>
    <p:sldId id="368" r:id="rId7"/>
    <p:sldId id="302" r:id="rId8"/>
    <p:sldId id="370" r:id="rId9"/>
    <p:sldId id="374" r:id="rId10"/>
    <p:sldId id="371" r:id="rId11"/>
    <p:sldId id="382" r:id="rId12"/>
    <p:sldId id="365" r:id="rId13"/>
    <p:sldId id="372" r:id="rId14"/>
    <p:sldId id="373" r:id="rId15"/>
    <p:sldId id="375" r:id="rId16"/>
    <p:sldId id="377" r:id="rId17"/>
    <p:sldId id="378" r:id="rId18"/>
    <p:sldId id="379" r:id="rId19"/>
    <p:sldId id="384" r:id="rId20"/>
    <p:sldId id="386" r:id="rId21"/>
    <p:sldId id="387" r:id="rId22"/>
    <p:sldId id="385" r:id="rId23"/>
    <p:sldId id="380" r:id="rId24"/>
    <p:sldId id="381" r:id="rId25"/>
    <p:sldId id="383" r:id="rId26"/>
    <p:sldId id="27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899"/>
    <a:srgbClr val="004F8A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8" autoAdjust="0"/>
    <p:restoredTop sz="76898"/>
  </p:normalViewPr>
  <p:slideViewPr>
    <p:cSldViewPr snapToGrid="0" showGuides="1">
      <p:cViewPr varScale="1">
        <p:scale>
          <a:sx n="97" d="100"/>
          <a:sy n="97" d="100"/>
        </p:scale>
        <p:origin x="1584" y="192"/>
      </p:cViewPr>
      <p:guideLst>
        <p:guide orient="horz" pos="2136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25216-DA91-4BF9-9B2F-C12DA8FC2EE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D532-8DD0-4EA2-8A01-4E78B9DBC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98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5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  <a:p>
            <a:r>
              <a:rPr kumimoji="1" lang="zh-CN" altLang="en-US" dirty="0"/>
              <a:t>高斯核函数：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将有限维数据映射到高维空间，离中心点越近，越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endParaRPr kumimoji="1" lang="en-US" altLang="zh-CN" dirty="0"/>
          </a:p>
          <a:p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控制径向作用范围，换句话说，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控制高斯核函数的局部作用范围。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上图为官方源码生成的一个高斯分布，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则代表这个目标的中心点，也就是我们要预测要学习的点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32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使用了像素级逻辑回归的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focalloss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focal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的超参数，实验中两个数分别设置为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是图像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中的关键点个数，除以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主要为了将所有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focal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归一化。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看一下图：传统的基于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的检测方法，通常选择与标记框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相反，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的则标记为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。这样设定好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之后，在训练过程中使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比例为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来减少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box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的比例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没有使用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focal loss)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中，每个中心点对应一个目标的位置，不需要进行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的判断。那么怎么去减少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center pointer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的比例呢？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是采用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Focal Loss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的思想，在实际训练中，中心点的周围其他点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center pointer)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的损失则是经过衰减后的损失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上文提到的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，而目标的长和宽是经过对应当前中心点的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回归得到的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见图解释这个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4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  <a:p>
            <a:r>
              <a:rPr lang="zh-CN" altLang="en-US" dirty="0">
                <a:ea typeface="Kaiti SC" panose="02010600040101010101" pitchFamily="2" charset="-122"/>
              </a:rPr>
              <a:t>因为上文中对图像进行了 </a:t>
            </a:r>
            <a:r>
              <a:rPr lang="en" altLang="zh-CN" dirty="0">
                <a:ea typeface="Kaiti SC" panose="02010600040101010101" pitchFamily="2" charset="-122"/>
              </a:rPr>
              <a:t>R=4 </a:t>
            </a:r>
            <a:r>
              <a:rPr lang="zh-CN" altLang="en-US" dirty="0">
                <a:ea typeface="Kaiti SC" panose="02010600040101010101" pitchFamily="2" charset="-122"/>
              </a:rPr>
              <a:t>的下采样，这样的特征图</a:t>
            </a:r>
            <a:r>
              <a:rPr lang="zh-CN" altLang="en-US" u="sng" dirty="0">
                <a:ea typeface="Kaiti SC" panose="02010600040101010101" pitchFamily="2" charset="-122"/>
              </a:rPr>
              <a:t>重新映射到原始图像</a:t>
            </a:r>
            <a:r>
              <a:rPr lang="zh-CN" altLang="en-US" dirty="0">
                <a:ea typeface="Kaiti SC" panose="02010600040101010101" pitchFamily="2" charset="-122"/>
              </a:rPr>
              <a:t>上的时候会带来精度误差，因此对于每一个中心点，额外采用了一个 </a:t>
            </a:r>
            <a:r>
              <a:rPr lang="en" altLang="zh-CN" dirty="0">
                <a:ea typeface="Kaiti SC" panose="02010600040101010101" pitchFamily="2" charset="-122"/>
              </a:rPr>
              <a:t>local offset </a:t>
            </a:r>
            <a:r>
              <a:rPr lang="zh-CN" altLang="en-US" dirty="0">
                <a:ea typeface="Kaiti SC" panose="02010600040101010101" pitchFamily="2" charset="-122"/>
              </a:rPr>
              <a:t>去补偿它。所有类 </a:t>
            </a:r>
            <a:r>
              <a:rPr lang="en" altLang="zh-CN" dirty="0">
                <a:ea typeface="Kaiti SC" panose="02010600040101010101" pitchFamily="2" charset="-122"/>
              </a:rPr>
              <a:t>c </a:t>
            </a:r>
            <a:r>
              <a:rPr lang="zh-CN" altLang="en-US" dirty="0">
                <a:ea typeface="Kaiti SC" panose="02010600040101010101" pitchFamily="2" charset="-122"/>
              </a:rPr>
              <a:t>的中心点共享同一个 </a:t>
            </a:r>
            <a:r>
              <a:rPr lang="en" altLang="zh-CN" dirty="0">
                <a:ea typeface="Kaiti SC" panose="02010600040101010101" pitchFamily="2" charset="-122"/>
              </a:rPr>
              <a:t>offset prediction</a:t>
            </a:r>
            <a:r>
              <a:rPr lang="zh-CN" altLang="en" dirty="0">
                <a:ea typeface="Kaiti SC" panose="02010600040101010101" pitchFamily="2" charset="-122"/>
              </a:rPr>
              <a:t>，</a:t>
            </a:r>
            <a:r>
              <a:rPr lang="zh-CN" altLang="en-US" dirty="0">
                <a:ea typeface="Kaiti SC" panose="02010600040101010101" pitchFamily="2" charset="-122"/>
              </a:rPr>
              <a:t>这个偏置值 </a:t>
            </a:r>
            <a:r>
              <a:rPr lang="en-US" altLang="zh-CN" dirty="0">
                <a:ea typeface="Kaiti SC" panose="02010600040101010101" pitchFamily="2" charset="-122"/>
              </a:rPr>
              <a:t>(</a:t>
            </a:r>
            <a:r>
              <a:rPr lang="en" altLang="zh-CN" dirty="0">
                <a:ea typeface="Kaiti SC" panose="02010600040101010101" pitchFamily="2" charset="-122"/>
              </a:rPr>
              <a:t>offset) </a:t>
            </a:r>
            <a:r>
              <a:rPr lang="zh-CN" altLang="en-US" dirty="0">
                <a:ea typeface="Kaiti SC" panose="02010600040101010101" pitchFamily="2" charset="-122"/>
              </a:rPr>
              <a:t>用 </a:t>
            </a:r>
            <a:r>
              <a:rPr lang="en" altLang="zh-CN" dirty="0">
                <a:ea typeface="Kaiti SC" panose="02010600040101010101" pitchFamily="2" charset="-122"/>
              </a:rPr>
              <a:t>L1 loss </a:t>
            </a:r>
            <a:r>
              <a:rPr lang="zh-CN" altLang="en-US" dirty="0">
                <a:ea typeface="Kaiti SC" panose="02010600040101010101" pitchFamily="2" charset="-122"/>
              </a:rPr>
              <a:t>来训练。这个是可选的，不用的话精度会有所下降</a:t>
            </a:r>
            <a:endParaRPr lang="en-US" altLang="zh-CN" dirty="0">
              <a:ea typeface="Kaiti SC" panose="02010600040101010101" pitchFamily="2" charset="-122"/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Op</a:t>
            </a:r>
            <a:r>
              <a:rPr kumimoji="1" lang="zh-CN" altLang="en-US" dirty="0"/>
              <a:t>是预测出来的偏置，后面为训练中计算出来的值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目标大小的损失依然需要对原来的数据进行转化，</a:t>
            </a:r>
            <a:r>
              <a:rPr kumimoji="1" lang="en-US" altLang="zh-CN" dirty="0" err="1"/>
              <a:t>sk</a:t>
            </a:r>
            <a:r>
              <a:rPr kumimoji="1" lang="zh-CN" altLang="en-US" dirty="0"/>
              <a:t>是实际框的大小，训练前算好的，</a:t>
            </a:r>
            <a:r>
              <a:rPr kumimoji="1" lang="en-US" altLang="zh-CN" dirty="0" err="1"/>
              <a:t>spk</a:t>
            </a:r>
            <a:r>
              <a:rPr kumimoji="1" lang="zh-CN" altLang="en-US" dirty="0"/>
              <a:t>是预测值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numdasize</a:t>
            </a:r>
            <a:r>
              <a:rPr kumimoji="1" lang="en-US" altLang="zh-CN" dirty="0"/>
              <a:t>=0.1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off=1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39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79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3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0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再来看一下他的表</a:t>
            </a:r>
            <a:endParaRPr lang="en-US" altLang="zh-CN" sz="1200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运行官方源码的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挑了一张图，跑出来的结果分别对应最终图，取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top=100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的检测图以及预测出来的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heatmap</a:t>
            </a:r>
            <a:r>
              <a:rPr lang="zh-CN" altLang="en-US" sz="1200" dirty="0"/>
              <a:t>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06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再来看一下他的表现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12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再来看一下他的表现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1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dirty="0"/>
              <a:t>ROI</a:t>
            </a:r>
            <a:r>
              <a:rPr lang="zh-CN" altLang="en" sz="1200" dirty="0"/>
              <a:t>候选区域</a:t>
            </a:r>
            <a:endParaRPr lang="en-US" altLang="zh-CN" sz="1200" dirty="0"/>
          </a:p>
          <a:p>
            <a:endParaRPr lang="en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、不管是单阶段还是双阶段，最终都引入了</a:t>
            </a:r>
            <a:r>
              <a:rPr kumimoji="1" lang="en-US" altLang="zh-CN" dirty="0"/>
              <a:t>anchor</a:t>
            </a:r>
            <a:r>
              <a:rPr kumimoji="1" lang="zh-CN" altLang="en-US" dirty="0"/>
              <a:t>机制，</a:t>
            </a:r>
            <a:r>
              <a:rPr kumimoji="1" lang="en-US" altLang="zh-CN" dirty="0"/>
              <a:t>anchor</a:t>
            </a:r>
            <a:r>
              <a:rPr kumimoji="1" lang="zh-CN" altLang="en-US" dirty="0"/>
              <a:t>机制的引入</a:t>
            </a:r>
            <a:endParaRPr kumimoji="1" lang="en-US" altLang="zh-CN" dirty="0"/>
          </a:p>
          <a:p>
            <a:r>
              <a:rPr kumimoji="1" lang="zh-CN" altLang="en-US" b="1" dirty="0">
                <a:highlight>
                  <a:srgbClr val="FFFF00"/>
                </a:highlight>
              </a:rPr>
              <a:t>优点</a:t>
            </a:r>
            <a:r>
              <a:rPr kumimoji="1" lang="zh-CN" altLang="en-US" dirty="0"/>
              <a:t>：它可以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使得网络可直接在许多密集的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的基础上进行目标分类及边界框坐标回归；可有效提高网络目标召回能力，对于小目标检测来说提升非常明显。</a:t>
            </a:r>
          </a:p>
          <a:p>
            <a:r>
              <a:rPr kumimoji="1" lang="zh-CN" altLang="en-US" dirty="0"/>
              <a:t>但也有缺点。。。</a:t>
            </a:r>
            <a:endParaRPr kumimoji="1" lang="en-US" altLang="zh-CN" dirty="0"/>
          </a:p>
          <a:p>
            <a:r>
              <a:rPr kumimoji="1" lang="zh-CN" altLang="en-US" dirty="0"/>
              <a:t>可以从左图看到左侧的是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点生成的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box(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红、绿、蓝三种颜色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，右侧显示了该特征图上密集分布的所有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box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/>
              <a:t>于是：</a:t>
            </a:r>
            <a:r>
              <a:rPr kumimoji="1" lang="zh-CN" altLang="en-US" dirty="0"/>
              <a:t>研究者们尝试抛弃</a:t>
            </a:r>
            <a:r>
              <a:rPr kumimoji="1" lang="en-US" altLang="zh-CN" dirty="0"/>
              <a:t>anchor</a:t>
            </a:r>
            <a:r>
              <a:rPr kumimoji="1" lang="zh-CN" altLang="en-US" dirty="0"/>
              <a:t>，于是就有了</a:t>
            </a:r>
            <a:r>
              <a:rPr kumimoji="1" lang="en-US" altLang="zh-CN" dirty="0" err="1"/>
              <a:t>cornernet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extremenet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04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10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可以从图中看到，所有的目标都通过物体的中心点，在该点回归出目标的长宽参数。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/>
              <a:t>后面我将主要介绍目标检测相关的内容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52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像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会将与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 IOU &gt;0.7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的作为前景，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&lt;0.3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的作为背景，其他不管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dirty="0"/>
          </a:p>
          <a:p>
            <a:r>
              <a:rPr lang="zh-CN" altLang="en-US" sz="1200" dirty="0"/>
              <a:t>端到端训练的好处：用数据说话不引入人类成见，简化设计工作流程，不用手工设计中间的一些组件，缺点：需要海量的数据</a:t>
            </a:r>
            <a:endParaRPr lang="en-US" altLang="zh-CN" sz="1200" dirty="0"/>
          </a:p>
          <a:p>
            <a:endParaRPr kumimoji="1" lang="en-US" altLang="zh-CN" sz="1200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比起其他的目标检测框架算是比较小的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Mask-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最小为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为最小为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，之所以设置为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是因为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centernet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没有采用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结构，因此所有中心点要在一个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上出，因此分辨率不能太低。</a:t>
            </a:r>
            <a:endParaRPr kumimoji="1"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26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anchor-free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目标检测属于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anchor-free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系列的目标检测，相比于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做出了改进，使得检测速度和精度相比于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one-stage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two-stage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的框架都有不小的提高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尤其是与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YOLOv3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作比较，在相同速度的条件下，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的精度比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YOLOv3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个左右的点。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84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  <a:p>
            <a:r>
              <a:rPr kumimoji="1" lang="zh-CN" altLang="en-US" dirty="0"/>
              <a:t>关于</a:t>
            </a:r>
            <a:r>
              <a:rPr kumimoji="1" lang="en-US" altLang="zh-CN" dirty="0"/>
              <a:t>heatmap</a:t>
            </a:r>
            <a:r>
              <a:rPr kumimoji="1" lang="zh-CN" altLang="en-US" dirty="0"/>
              <a:t>：用颜色来表达数值大小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8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封面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8278" y="2628107"/>
            <a:ext cx="6355444" cy="800893"/>
          </a:xfrm>
        </p:spPr>
        <p:txBody>
          <a:bodyPr anchor="ctr">
            <a:noAutofit/>
          </a:bodyPr>
          <a:lstStyle>
            <a:lvl1pPr algn="l">
              <a:defRPr sz="7200" b="1" spc="4000" baseline="0"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2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>
          <a:xfrm>
            <a:off x="-1" y="0"/>
            <a:ext cx="6813176" cy="6858000"/>
          </a:xfrm>
          <a:prstGeom prst="rect">
            <a:avLst/>
          </a:prstGeom>
        </p:spPr>
      </p:pic>
      <p:sp>
        <p:nvSpPr>
          <p:cNvPr id="16" name="圆角矩形 15"/>
          <p:cNvSpPr/>
          <p:nvPr userDrawn="1"/>
        </p:nvSpPr>
        <p:spPr>
          <a:xfrm>
            <a:off x="-1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手动输入 16"/>
          <p:cNvSpPr/>
          <p:nvPr userDrawn="1"/>
        </p:nvSpPr>
        <p:spPr>
          <a:xfrm rot="16200000" flipH="1">
            <a:off x="5201023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-1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-1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777379" cy="896369"/>
          </a:xfrm>
        </p:spPr>
        <p:txBody>
          <a:bodyPr anchor="ctr"/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0515"/>
            <a:ext cx="10515600" cy="474644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650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579204" y="3196263"/>
            <a:ext cx="4572000" cy="4572000"/>
          </a:xfrm>
          <a:prstGeom prst="rect">
            <a:avLst/>
          </a:prstGeom>
          <a:blipFill dpi="0"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73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CF5056B-7107-48DA-97E1-2E9CF9C31E49}" type="datetime1">
              <a:rPr lang="en-US" altLang="zh-CN" smtClean="0"/>
              <a:pPr/>
              <a:t>12/6/19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复旦大学计算机科学技术学院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7" r:id="rId2"/>
    <p:sldLayoutId id="2147483649" r:id="rId3"/>
    <p:sldLayoutId id="2147483651" r:id="rId4"/>
    <p:sldLayoutId id="2147483654" r:id="rId5"/>
    <p:sldLayoutId id="2147483666" r:id="rId6"/>
    <p:sldLayoutId id="2147483656" r:id="rId7"/>
    <p:sldLayoutId id="2147483668" r:id="rId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5584" y="2194208"/>
            <a:ext cx="11698940" cy="1559859"/>
          </a:xfrm>
        </p:spPr>
        <p:txBody>
          <a:bodyPr anchor="ctr" anchorCtr="1"/>
          <a:lstStyle/>
          <a:p>
            <a:pPr algn="ctr"/>
            <a:r>
              <a:rPr kumimoji="1" lang="en-US" altLang="zh-CN" sz="4400" dirty="0"/>
              <a:t>CenterNet</a:t>
            </a:r>
            <a:br>
              <a:rPr kumimoji="1" lang="en-US" altLang="zh-CN" sz="4400" dirty="0"/>
            </a:br>
            <a:r>
              <a:rPr kumimoji="1" lang="en-US" altLang="zh-CN" sz="4400" dirty="0"/>
              <a:t>-Objects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as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Points</a:t>
            </a:r>
            <a:endParaRPr lang="zh-CN" altLang="en-US" sz="4400" spc="4000" dirty="0">
              <a:effectLst>
                <a:outerShdw blurRad="127000" dist="635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/>
              <a:t>2019/12/06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9FA908-CF97-9A46-9186-29B224DCDBF9}"/>
              </a:ext>
            </a:extLst>
          </p:cNvPr>
          <p:cNvSpPr txBox="1"/>
          <p:nvPr/>
        </p:nvSpPr>
        <p:spPr>
          <a:xfrm>
            <a:off x="330741" y="5795462"/>
            <a:ext cx="2529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徐杰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19210240138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25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83384" y="139954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  <a:cs typeface="Arial" charset="0"/>
              </a:rPr>
              <a:t>创新点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87739" y="2288354"/>
            <a:ext cx="92070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zh-CN" altLang="en-US" sz="2000" dirty="0">
                <a:latin typeface="Arial" charset="0"/>
                <a:ea typeface="Kaiti SC" panose="02010600040101010101" pitchFamily="2" charset="-122"/>
                <a:cs typeface="Arial" charset="0"/>
              </a:rPr>
              <a:t>、没有尺寸框，因此不需要手动设置的阈值做前后景分类。减少了</a:t>
            </a:r>
            <a:r>
              <a:rPr lang="en" altLang="zh-CN" sz="2000" dirty="0">
                <a:latin typeface="Arial" charset="0"/>
                <a:ea typeface="Kaiti SC" panose="02010600040101010101" pitchFamily="2" charset="-122"/>
                <a:cs typeface="Arial" charset="0"/>
              </a:rPr>
              <a:t>anchor</a:t>
            </a:r>
            <a:r>
              <a:rPr lang="zh-CN" altLang="en" sz="2000" dirty="0">
                <a:latin typeface="Arial" charset="0"/>
                <a:ea typeface="Kaiti SC" panose="02010600040101010101" pitchFamily="2" charset="-122"/>
                <a:cs typeface="Arial" charset="0"/>
              </a:rPr>
              <a:t>，</a:t>
            </a:r>
            <a:r>
              <a:rPr lang="zh-CN" altLang="en-US" sz="2000" dirty="0">
                <a:latin typeface="Arial" charset="0"/>
                <a:ea typeface="Kaiti SC" panose="02010600040101010101" pitchFamily="2" charset="-122"/>
                <a:cs typeface="Arial" charset="0"/>
              </a:rPr>
              <a:t>大大减少计算量。相比较于基于</a:t>
            </a:r>
            <a:r>
              <a:rPr lang="en" altLang="zh-CN" sz="2000" dirty="0">
                <a:latin typeface="Arial" charset="0"/>
                <a:ea typeface="Kaiti SC" panose="02010600040101010101" pitchFamily="2" charset="-122"/>
                <a:cs typeface="Arial" charset="0"/>
              </a:rPr>
              <a:t>bbox</a:t>
            </a:r>
            <a:r>
              <a:rPr lang="zh-CN" altLang="en-US" sz="2000" dirty="0">
                <a:latin typeface="Arial" charset="0"/>
                <a:ea typeface="Kaiti SC" panose="02010600040101010101" pitchFamily="2" charset="-122"/>
                <a:cs typeface="Arial" charset="0"/>
              </a:rPr>
              <a:t>的检测器，它不会用到</a:t>
            </a:r>
            <a:r>
              <a:rPr lang="en" altLang="zh-CN" sz="2000" dirty="0">
                <a:latin typeface="Arial" charset="0"/>
                <a:ea typeface="Kaiti SC" panose="02010600040101010101" pitchFamily="2" charset="-122"/>
                <a:cs typeface="Arial" charset="0"/>
              </a:rPr>
              <a:t>NMS</a:t>
            </a:r>
            <a:r>
              <a:rPr lang="zh-CN" altLang="en-US" sz="2000" dirty="0">
                <a:latin typeface="Arial" charset="0"/>
                <a:ea typeface="Kaiti SC" panose="02010600040101010101" pitchFamily="2" charset="-122"/>
                <a:cs typeface="Arial" charset="0"/>
              </a:rPr>
              <a:t>，是端到端可微的，实现了速度和精确的最好权衡的后处理。</a:t>
            </a:r>
            <a:endParaRPr lang="en-US" altLang="zh-CN" sz="2000" dirty="0">
              <a:latin typeface="Arial" charset="0"/>
              <a:ea typeface="Kaiti SC" panose="02010600040101010101" pitchFamily="2" charset="-122"/>
              <a:cs typeface="Arial" charset="0"/>
            </a:endParaRPr>
          </a:p>
          <a:p>
            <a:pPr algn="just"/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2000" dirty="0">
                <a:latin typeface="Arial" charset="0"/>
                <a:ea typeface="Arial" charset="0"/>
                <a:cs typeface="Arial" charset="0"/>
              </a:rPr>
              <a:t>、</a:t>
            </a:r>
            <a:r>
              <a:rPr lang="zh-CN" altLang="en-US" sz="2000" dirty="0">
                <a:latin typeface="Arial" charset="0"/>
                <a:ea typeface="Kaiti SC" panose="02010600040101010101" pitchFamily="2" charset="-122"/>
                <a:cs typeface="Arial" charset="0"/>
              </a:rPr>
              <a:t>每个目标仅有一个中心点，不用对关键点进行</a:t>
            </a:r>
            <a:r>
              <a:rPr lang="en-US" altLang="zh-CN" sz="2000" dirty="0">
                <a:latin typeface="Arial" charset="0"/>
                <a:ea typeface="Kaiti SC" panose="02010600040101010101" pitchFamily="2" charset="-122"/>
                <a:cs typeface="Arial" charset="0"/>
              </a:rPr>
              <a:t>grouping</a:t>
            </a:r>
            <a:r>
              <a:rPr lang="zh-CN" altLang="en-US" sz="2000" dirty="0">
                <a:latin typeface="Arial" charset="0"/>
                <a:ea typeface="Kaiti SC" panose="02010600040101010101" pitchFamily="2" charset="-122"/>
                <a:cs typeface="Arial" charset="0"/>
              </a:rPr>
              <a:t>处理，只需提取关键点特征图上的局部峰值点。</a:t>
            </a:r>
          </a:p>
          <a:p>
            <a:pPr algn="just"/>
            <a:endParaRPr lang="zh-CN" altLang="en-US" sz="2000" dirty="0">
              <a:latin typeface="Arial" charset="0"/>
              <a:ea typeface="Kaiti SC" panose="02010600040101010101" pitchFamily="2" charset="-122"/>
              <a:cs typeface="Arial" charset="0"/>
            </a:endParaRPr>
          </a:p>
          <a:p>
            <a:pPr algn="just"/>
            <a:r>
              <a:rPr lang="en-US" altLang="zh-CN" sz="2000" dirty="0">
                <a:latin typeface="Arial" charset="0"/>
                <a:ea typeface="Kaiti SC" panose="02010600040101010101" pitchFamily="2" charset="-122"/>
                <a:cs typeface="Arial" charset="0"/>
              </a:rPr>
              <a:t>3</a:t>
            </a:r>
            <a:r>
              <a:rPr lang="zh-CN" altLang="en-US" sz="2000" dirty="0">
                <a:latin typeface="Arial" charset="0"/>
                <a:ea typeface="Kaiti SC" panose="02010600040101010101" pitchFamily="2" charset="-122"/>
                <a:cs typeface="Arial" charset="0"/>
              </a:rPr>
              <a:t>、相比较传统目标检测而言（缩放</a:t>
            </a:r>
            <a:r>
              <a:rPr lang="en-US" altLang="zh-CN" sz="2000" dirty="0">
                <a:latin typeface="Arial" charset="0"/>
                <a:ea typeface="Kaiti SC" panose="02010600040101010101" pitchFamily="2" charset="-122"/>
                <a:cs typeface="Arial" charset="0"/>
              </a:rPr>
              <a:t>16</a:t>
            </a:r>
            <a:r>
              <a:rPr lang="zh-CN" altLang="en-US" sz="2000" dirty="0">
                <a:latin typeface="Arial" charset="0"/>
                <a:ea typeface="Kaiti SC" panose="02010600040101010101" pitchFamily="2" charset="-122"/>
                <a:cs typeface="Arial" charset="0"/>
              </a:rPr>
              <a:t>倍尺度），使用更大分辨率的输出特征图（缩放了</a:t>
            </a:r>
            <a:r>
              <a:rPr lang="en-US" altLang="zh-CN" sz="2000" dirty="0">
                <a:latin typeface="Arial" charset="0"/>
                <a:ea typeface="Kaiti SC" panose="02010600040101010101" pitchFamily="2" charset="-122"/>
                <a:cs typeface="Arial" charset="0"/>
              </a:rPr>
              <a:t>4</a:t>
            </a:r>
            <a:r>
              <a:rPr lang="zh-CN" altLang="en-US" sz="2000" dirty="0">
                <a:latin typeface="Arial" charset="0"/>
                <a:ea typeface="Kaiti SC" panose="02010600040101010101" pitchFamily="2" charset="-122"/>
                <a:cs typeface="Arial" charset="0"/>
              </a:rPr>
              <a:t>倍），因此无需用到多重特征图锚点。</a:t>
            </a:r>
          </a:p>
          <a:p>
            <a:pPr algn="just"/>
            <a:r>
              <a:rPr lang="en-US" altLang="zh-CN" sz="2000" dirty="0">
                <a:latin typeface="Arial" charset="0"/>
                <a:ea typeface="Kaiti SC" panose="02010600040101010101" pitchFamily="2" charset="-122"/>
                <a:cs typeface="Arial" charset="0"/>
              </a:rPr>
              <a:t>	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CenterNet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3207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79283" y="1113378"/>
            <a:ext cx="2667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latin typeface="Arial" charset="0"/>
                <a:cs typeface="Arial" charset="0"/>
              </a:rPr>
              <a:t>Performance</a:t>
            </a:r>
            <a:endParaRPr kumimoji="1" lang="zh-CN" altLang="en-US" sz="3200" b="1" dirty="0">
              <a:latin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8410" y="1962114"/>
            <a:ext cx="10295179" cy="41427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endParaRPr lang="en-US" altLang="zh-CN" sz="2000" dirty="0">
              <a:ea typeface="Kaiti SC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CenterNet</a:t>
            </a:r>
            <a:endParaRPr lang="zh-CN" altLang="en-US" sz="3600" dirty="0">
              <a:solidFill>
                <a:srgbClr val="17347D"/>
              </a:solidFill>
              <a:latin typeface="Heiti SC Medium" pitchFamily="2" charset="-128"/>
              <a:ea typeface="Heiti SC Medium" pitchFamily="2" charset="-128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4A63B8-0BC1-0B4D-BD38-1C6C8D52B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52" y="1854482"/>
            <a:ext cx="5759580" cy="43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60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ea typeface="DengXian" charset="-122"/>
              </a:rPr>
              <a:t>网络 </a:t>
            </a:r>
            <a:r>
              <a:rPr lang="en-US" altLang="zh-CN" dirty="0">
                <a:ea typeface="DengXian" charset="-122"/>
              </a:rPr>
              <a:t>&amp;</a:t>
            </a:r>
            <a:r>
              <a:rPr lang="zh-CN" altLang="en-US" dirty="0">
                <a:ea typeface="DengXian" charset="-122"/>
              </a:rPr>
              <a:t> </a:t>
            </a:r>
            <a:r>
              <a:rPr lang="en-US" altLang="zh-CN" dirty="0">
                <a:ea typeface="DengXian" charset="-122"/>
              </a:rPr>
              <a:t>Loss</a:t>
            </a:r>
            <a:r>
              <a:rPr lang="zh-CN" altLang="en-US" dirty="0">
                <a:ea typeface="DengXian" charset="-122"/>
              </a:rPr>
              <a:t>函数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29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88572" y="114662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b="1" dirty="0">
                <a:latin typeface="Arial" charset="0"/>
                <a:cs typeface="Arial" charset="0"/>
              </a:rPr>
              <a:t>网络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87740" y="2296965"/>
            <a:ext cx="1029517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Kaiti SC" panose="02010600040101010101" pitchFamily="2" charset="-122"/>
              </a:rPr>
              <a:t>论文中</a:t>
            </a:r>
            <a:r>
              <a:rPr lang="en" altLang="zh-CN" sz="2000" dirty="0">
                <a:ea typeface="Kaiti SC" panose="02010600040101010101" pitchFamily="2" charset="-122"/>
              </a:rPr>
              <a:t>CenterNet</a:t>
            </a:r>
            <a:r>
              <a:rPr lang="zh-CN" altLang="en-US" sz="2000" dirty="0">
                <a:ea typeface="Kaiti SC" panose="02010600040101010101" pitchFamily="2" charset="-122"/>
              </a:rPr>
              <a:t>提到了三种用于</a:t>
            </a:r>
            <a:r>
              <a:rPr lang="zh-CN" altLang="en-US" sz="2000" dirty="0">
                <a:solidFill>
                  <a:srgbClr val="FF0000"/>
                </a:solidFill>
                <a:ea typeface="Kaiti SC" panose="02010600040101010101" pitchFamily="2" charset="-122"/>
              </a:rPr>
              <a:t>目标检测</a:t>
            </a:r>
            <a:r>
              <a:rPr lang="zh-CN" altLang="en-US" sz="2000" dirty="0">
                <a:ea typeface="Kaiti SC" panose="02010600040101010101" pitchFamily="2" charset="-122"/>
              </a:rPr>
              <a:t>的网络，这三种网络都是编码解码</a:t>
            </a:r>
            <a:r>
              <a:rPr lang="en-US" altLang="zh-CN" sz="2000" dirty="0">
                <a:ea typeface="Kaiti SC" panose="02010600040101010101" pitchFamily="2" charset="-122"/>
              </a:rPr>
              <a:t>(</a:t>
            </a:r>
            <a:r>
              <a:rPr lang="en" altLang="zh-CN" sz="2000" dirty="0">
                <a:ea typeface="Kaiti SC" panose="02010600040101010101" pitchFamily="2" charset="-122"/>
              </a:rPr>
              <a:t>encoder-decoder)</a:t>
            </a:r>
            <a:r>
              <a:rPr lang="zh-CN" altLang="en-US" sz="2000" dirty="0">
                <a:ea typeface="Kaiti SC" panose="02010600040101010101" pitchFamily="2" charset="-122"/>
              </a:rPr>
              <a:t>的结构：</a:t>
            </a:r>
          </a:p>
          <a:p>
            <a:pPr lvl="1"/>
            <a:endParaRPr lang="en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2400" b="1" dirty="0"/>
              <a:t>Hourglass-104 </a:t>
            </a:r>
            <a:r>
              <a:rPr lang="en" altLang="zh-CN" sz="2400" dirty="0"/>
              <a:t>: 45.1% COCOAP and 1.4 FPS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2400" b="1" dirty="0"/>
              <a:t>Resnet-18 with up-convolutional layers </a:t>
            </a:r>
            <a:r>
              <a:rPr lang="en" altLang="zh-CN" sz="2400" dirty="0"/>
              <a:t>: 28.1% coco and 142 FPS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2400" b="1" dirty="0"/>
              <a:t>DLA-34</a:t>
            </a:r>
            <a:r>
              <a:rPr lang="en" altLang="zh-CN" sz="2400" dirty="0"/>
              <a:t> : 37.4% COCOAP and 52 FPS</a:t>
            </a:r>
          </a:p>
          <a:p>
            <a:pPr lvl="1"/>
            <a:endParaRPr lang="en" altLang="zh-CN" sz="2000" dirty="0"/>
          </a:p>
          <a:p>
            <a:r>
              <a:rPr lang="zh-CN" altLang="en-US" sz="2000" dirty="0">
                <a:ea typeface="Kaiti SC" panose="02010600040101010101" pitchFamily="2" charset="-122"/>
              </a:rPr>
              <a:t>每个网络内部的结构不同，但是在模型的最后都是加了三个网络构造来输出预测值，默认是</a:t>
            </a:r>
            <a:r>
              <a:rPr lang="en-US" altLang="zh-CN" sz="2000" dirty="0">
                <a:ea typeface="Kaiti SC" panose="02010600040101010101" pitchFamily="2" charset="-122"/>
              </a:rPr>
              <a:t>80</a:t>
            </a:r>
            <a:r>
              <a:rPr lang="zh-CN" altLang="en-US" sz="2000" dirty="0">
                <a:ea typeface="Kaiti SC" panose="02010600040101010101" pitchFamily="2" charset="-122"/>
              </a:rPr>
              <a:t>个类、</a:t>
            </a:r>
            <a:r>
              <a:rPr lang="en-US" altLang="zh-CN" sz="2000" dirty="0">
                <a:ea typeface="Kaiti SC" panose="02010600040101010101" pitchFamily="2" charset="-122"/>
              </a:rPr>
              <a:t>2</a:t>
            </a:r>
            <a:r>
              <a:rPr lang="zh-CN" altLang="en-US" sz="2000" dirty="0">
                <a:ea typeface="Kaiti SC" panose="02010600040101010101" pitchFamily="2" charset="-122"/>
              </a:rPr>
              <a:t>个预测的中心点坐标、</a:t>
            </a:r>
            <a:r>
              <a:rPr lang="en-US" altLang="zh-CN" sz="2000" dirty="0">
                <a:ea typeface="Kaiti SC" panose="02010600040101010101" pitchFamily="2" charset="-122"/>
              </a:rPr>
              <a:t>2</a:t>
            </a:r>
            <a:r>
              <a:rPr lang="zh-CN" altLang="en-US" sz="2000" dirty="0">
                <a:ea typeface="Kaiti SC" panose="02010600040101010101" pitchFamily="2" charset="-122"/>
              </a:rPr>
              <a:t>个中心点的偏置。</a:t>
            </a:r>
          </a:p>
          <a:p>
            <a:endParaRPr lang="en-US" altLang="zh-CN" dirty="0">
              <a:highlight>
                <a:srgbClr val="FFFF00"/>
              </a:highlight>
              <a:ea typeface="Kaiti SC" panose="02010600040101010101" pitchFamily="2" charset="-122"/>
            </a:endParaRPr>
          </a:p>
          <a:p>
            <a:pPr algn="just"/>
            <a:endParaRPr lang="en-US" altLang="zh-CN" sz="2000" dirty="0">
              <a:latin typeface="Arial" charset="0"/>
              <a:ea typeface="Kaiti SC" panose="02010600040101010101" pitchFamily="2" charset="-122"/>
              <a:cs typeface="Arial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CenterNet</a:t>
            </a:r>
            <a:endParaRPr lang="zh-CN" altLang="en-US" sz="3600" dirty="0">
              <a:solidFill>
                <a:srgbClr val="17347D"/>
              </a:solidFill>
              <a:latin typeface="Heiti SC Medium" pitchFamily="2" charset="-128"/>
              <a:ea typeface="Heiti SC Medium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603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88570" y="1146628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latin typeface="Arial" charset="0"/>
                <a:cs typeface="Arial" charset="0"/>
              </a:rPr>
              <a:t>网络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641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ea typeface="Kaiti SC" panose="02010600040101010101" pitchFamily="2" charset="-122"/>
                <a:cs typeface="+mj-cs"/>
              </a:rPr>
              <a:t>CenterNet</a:t>
            </a:r>
            <a:endParaRPr lang="zh-CN" altLang="en-US" sz="3600" dirty="0">
              <a:solidFill>
                <a:srgbClr val="17347D"/>
              </a:solidFill>
              <a:ea typeface="Kaiti SC" panose="02010600040101010101" pitchFamily="2" charset="-122"/>
              <a:cs typeface="+mj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A56594-ED74-1A4B-95D0-51963905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96" y="1807323"/>
            <a:ext cx="8384348" cy="42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91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15602" y="1042497"/>
            <a:ext cx="196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latin typeface="Arial" charset="0"/>
                <a:cs typeface="Arial" charset="0"/>
              </a:rPr>
              <a:t>Loss</a:t>
            </a:r>
            <a:r>
              <a:rPr kumimoji="1" lang="zh-CN" altLang="en-US" sz="3200" b="1" dirty="0">
                <a:latin typeface="Arial" charset="0"/>
                <a:cs typeface="Arial" charset="0"/>
              </a:rPr>
              <a:t>函数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54052" y="1815284"/>
            <a:ext cx="10295179" cy="41427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2400" dirty="0">
                <a:latin typeface="Arial" charset="0"/>
                <a:ea typeface="Kaiti SC" panose="02010600040101010101" pitchFamily="2" charset="-122"/>
                <a:cs typeface="Arial" charset="0"/>
              </a:rPr>
              <a:t>1</a:t>
            </a:r>
            <a:r>
              <a:rPr lang="zh-CN" altLang="en-US" sz="2400" dirty="0">
                <a:latin typeface="Arial" charset="0"/>
                <a:ea typeface="Kaiti SC" panose="02010600040101010101" pitchFamily="2" charset="-122"/>
                <a:cs typeface="Arial" charset="0"/>
              </a:rPr>
              <a:t>、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Arial" charset="0"/>
              </a:rPr>
              <a:t>数据处理</a:t>
            </a:r>
            <a:endParaRPr lang="en-US" altLang="zh-CN" sz="2400" dirty="0">
              <a:latin typeface="Heiti SC Medium" pitchFamily="2" charset="-128"/>
              <a:ea typeface="Heiti SC Medium" pitchFamily="2" charset="-128"/>
              <a:cs typeface="Arial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将真实关键</a:t>
            </a:r>
            <a:r>
              <a:rPr lang="zh-CN" altLang="en-US" dirty="0">
                <a:ea typeface="Kaiti SC" panose="02010600040101010101" pitchFamily="2" charset="-122"/>
              </a:rPr>
              <a:t>点 </a:t>
            </a:r>
            <a:r>
              <a:rPr lang="en-US" altLang="zh-CN" dirty="0">
                <a:ea typeface="Kaiti SC" panose="02010600040101010101" pitchFamily="2" charset="-122"/>
              </a:rPr>
              <a:t>(</a:t>
            </a:r>
            <a:r>
              <a:rPr lang="en" altLang="zh-CN" dirty="0">
                <a:ea typeface="Kaiti SC" panose="02010600040101010101" pitchFamily="2" charset="-122"/>
              </a:rPr>
              <a:t>true </a:t>
            </a:r>
            <a:r>
              <a:rPr lang="en" altLang="zh-CN" dirty="0" err="1">
                <a:ea typeface="Kaiti SC" panose="02010600040101010101" pitchFamily="2" charset="-122"/>
              </a:rPr>
              <a:t>keypoint</a:t>
            </a:r>
            <a:r>
              <a:rPr lang="en" altLang="zh-CN" dirty="0">
                <a:ea typeface="Kaiti SC" panose="02010600040101010101" pitchFamily="2" charset="-122"/>
              </a:rPr>
              <a:t>) </a:t>
            </a:r>
            <a:r>
              <a:rPr lang="zh-CN" altLang="en-US" dirty="0">
                <a:ea typeface="Kaiti SC" panose="02010600040101010101" pitchFamily="2" charset="-122"/>
              </a:rPr>
              <a:t>计算出来用于训练</a:t>
            </a:r>
            <a:r>
              <a:rPr lang="zh-CN" altLang="en-US" dirty="0"/>
              <a:t>：</a:t>
            </a:r>
            <a:endParaRPr lang="en-US" altLang="zh-CN" sz="2000" dirty="0">
              <a:ea typeface="Kaiti SC" panose="02010600040101010101" pitchFamily="2" charset="-122"/>
              <a:cs typeface="Arial" charset="0"/>
            </a:endParaRPr>
          </a:p>
          <a:p>
            <a:pPr algn="just"/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计算出来的中心点是对应低分辨率的中心点：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对图像进行标记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使用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高斯核函数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将关键点分布在特征图上：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CenterNet</a:t>
            </a:r>
            <a:endParaRPr lang="zh-CN" altLang="en-US" sz="3600" dirty="0">
              <a:solidFill>
                <a:srgbClr val="17347D"/>
              </a:solidFill>
              <a:latin typeface="Heiti SC Medium" pitchFamily="2" charset="-128"/>
              <a:ea typeface="Heiti SC Medium" pitchFamily="2" charset="-128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51263C-2149-1A41-8908-0B7A4F5DD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67" y="2081611"/>
            <a:ext cx="1835150" cy="502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0180E1-B3E0-CC43-ADFE-53B46A5C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89" y="2709883"/>
            <a:ext cx="818556" cy="3929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A49237-DC59-DA46-9ECC-C971E3D32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302" y="3765254"/>
            <a:ext cx="3986043" cy="5280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A7F8B8-342A-EE40-A5F0-2533139EF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474" y="4416119"/>
            <a:ext cx="9854651" cy="13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1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10878" y="1146628"/>
            <a:ext cx="196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latin typeface="Arial" charset="0"/>
                <a:cs typeface="Arial" charset="0"/>
              </a:rPr>
              <a:t>Loss</a:t>
            </a:r>
            <a:r>
              <a:rPr kumimoji="1" lang="zh-CN" altLang="en-US" sz="3200" b="1" dirty="0">
                <a:latin typeface="Arial" charset="0"/>
                <a:cs typeface="Arial" charset="0"/>
              </a:rPr>
              <a:t>函数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96000" y="2109461"/>
            <a:ext cx="5545564" cy="41427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2400" dirty="0">
                <a:latin typeface="Arial" charset="0"/>
                <a:ea typeface="Kaiti SC" panose="02010600040101010101" pitchFamily="2" charset="-122"/>
                <a:cs typeface="Arial" charset="0"/>
              </a:rPr>
              <a:t>2</a:t>
            </a:r>
            <a:r>
              <a:rPr lang="zh-CN" altLang="en-US" sz="2400" dirty="0">
                <a:latin typeface="Arial" charset="0"/>
                <a:ea typeface="Kaiti SC" panose="02010600040101010101" pitchFamily="2" charset="-122"/>
                <a:cs typeface="Arial" charset="0"/>
              </a:rPr>
              <a:t>、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Arial" charset="0"/>
              </a:rPr>
              <a:t>损失函数</a:t>
            </a:r>
            <a:endParaRPr lang="en-US" altLang="zh-CN" sz="2400" dirty="0">
              <a:latin typeface="Heiti SC Medium" pitchFamily="2" charset="-128"/>
              <a:ea typeface="Heiti SC Medium" pitchFamily="2" charset="-128"/>
              <a:cs typeface="Arial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  <a:cs typeface="Arial" charset="0"/>
              </a:rPr>
              <a:t>中心点的损失函数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  <a:cs typeface="Arial" charset="0"/>
              </a:rPr>
              <a:t>focal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  <a:cs typeface="Arial" charset="0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  <a:cs typeface="Arial" charset="0"/>
              </a:rPr>
              <a:t>loss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    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    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CenterNet</a:t>
            </a:r>
            <a:endParaRPr lang="zh-CN" altLang="en-US" sz="3600" dirty="0">
              <a:solidFill>
                <a:srgbClr val="17347D"/>
              </a:solidFill>
              <a:latin typeface="Heiti SC Medium" pitchFamily="2" charset="-128"/>
              <a:ea typeface="Heiti SC Medium" pitchFamily="2" charset="-128"/>
              <a:cs typeface="+mj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7BDFC0E-FC17-A042-9252-EA7C3D1B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2" y="3300682"/>
            <a:ext cx="4451199" cy="11337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14BB2EA-6878-4F46-9994-D6F49C53A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5" y="2082957"/>
            <a:ext cx="5386458" cy="28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09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10878" y="1146628"/>
            <a:ext cx="196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latin typeface="Arial" charset="0"/>
                <a:cs typeface="Arial" charset="0"/>
              </a:rPr>
              <a:t>Loss</a:t>
            </a:r>
            <a:r>
              <a:rPr kumimoji="1" lang="zh-CN" altLang="en-US" sz="3200" b="1" dirty="0">
                <a:latin typeface="Arial" charset="0"/>
                <a:cs typeface="Arial" charset="0"/>
              </a:rPr>
              <a:t>函数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48410" y="1962114"/>
            <a:ext cx="10295179" cy="41427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Kaiti SC" panose="02010600040101010101" pitchFamily="2" charset="-122"/>
              </a:rPr>
              <a:t>目标中心的偏置损失：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pPr algn="just"/>
            <a:r>
              <a:rPr lang="zh-CN" altLang="en-US" sz="2000" dirty="0">
                <a:ea typeface="Kaiti SC" panose="02010600040101010101" pitchFamily="2" charset="-122"/>
              </a:rPr>
              <a:t>     对于每一个中心点，额外采用了一个 </a:t>
            </a:r>
            <a:r>
              <a:rPr lang="en" altLang="zh-CN" sz="2000" dirty="0">
                <a:ea typeface="Kaiti SC" panose="02010600040101010101" pitchFamily="2" charset="-122"/>
              </a:rPr>
              <a:t>local offset </a:t>
            </a:r>
            <a:r>
              <a:rPr lang="zh-CN" altLang="en-US" sz="2000" dirty="0">
                <a:ea typeface="Kaiti SC" panose="02010600040101010101" pitchFamily="2" charset="-122"/>
              </a:rPr>
              <a:t>去补偿它：                           ，所有类 </a:t>
            </a:r>
            <a:r>
              <a:rPr lang="en" altLang="zh-CN" sz="2000" dirty="0">
                <a:ea typeface="Kaiti SC" panose="02010600040101010101" pitchFamily="2" charset="-122"/>
              </a:rPr>
              <a:t>c </a:t>
            </a:r>
            <a:r>
              <a:rPr lang="zh-CN" altLang="en-US" sz="2000" dirty="0">
                <a:ea typeface="Kaiti SC" panose="02010600040101010101" pitchFamily="2" charset="-122"/>
              </a:rPr>
              <a:t>的中心点共享同一个 </a:t>
            </a:r>
            <a:r>
              <a:rPr lang="en" altLang="zh-CN" sz="2000" dirty="0">
                <a:ea typeface="Kaiti SC" panose="02010600040101010101" pitchFamily="2" charset="-122"/>
              </a:rPr>
              <a:t>offset prediction</a:t>
            </a:r>
            <a:r>
              <a:rPr lang="zh-CN" altLang="en" sz="2000" dirty="0">
                <a:ea typeface="Kaiti SC" panose="02010600040101010101" pitchFamily="2" charset="-122"/>
              </a:rPr>
              <a:t>，</a:t>
            </a:r>
            <a:r>
              <a:rPr lang="zh-CN" altLang="en-US" sz="2000" dirty="0">
                <a:ea typeface="Kaiti SC" panose="02010600040101010101" pitchFamily="2" charset="-122"/>
              </a:rPr>
              <a:t>这个偏置值 </a:t>
            </a:r>
            <a:r>
              <a:rPr lang="en-US" altLang="zh-CN" sz="2000" dirty="0">
                <a:ea typeface="Kaiti SC" panose="02010600040101010101" pitchFamily="2" charset="-122"/>
              </a:rPr>
              <a:t>(</a:t>
            </a:r>
            <a:r>
              <a:rPr lang="en" altLang="zh-CN" sz="2000" dirty="0">
                <a:ea typeface="Kaiti SC" panose="02010600040101010101" pitchFamily="2" charset="-122"/>
              </a:rPr>
              <a:t>offset) </a:t>
            </a:r>
            <a:r>
              <a:rPr lang="zh-CN" altLang="en-US" sz="2000" dirty="0">
                <a:ea typeface="Kaiti SC" panose="02010600040101010101" pitchFamily="2" charset="-122"/>
              </a:rPr>
              <a:t>用 </a:t>
            </a:r>
            <a:r>
              <a:rPr lang="en" altLang="zh-CN" sz="2000" dirty="0">
                <a:ea typeface="Kaiti SC" panose="02010600040101010101" pitchFamily="2" charset="-122"/>
              </a:rPr>
              <a:t>L1 loss </a:t>
            </a:r>
            <a:r>
              <a:rPr lang="zh-CN" altLang="en-US" sz="2000" dirty="0">
                <a:ea typeface="Kaiti SC" panose="02010600040101010101" pitchFamily="2" charset="-122"/>
              </a:rPr>
              <a:t>来训练。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pPr algn="just"/>
            <a:r>
              <a:rPr lang="zh-CN" altLang="en-US" sz="2000" dirty="0">
                <a:ea typeface="Kaiti SC" panose="02010600040101010101" pitchFamily="2" charset="-122"/>
              </a:rPr>
              <a:t>     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000" dirty="0">
              <a:ea typeface="Kaiti SC" panose="02010600040101010101" pitchFamily="2" charset="-122"/>
            </a:endParaRPr>
          </a:p>
          <a:p>
            <a:pPr algn="just"/>
            <a:endParaRPr lang="en-US" altLang="zh-CN" sz="2000" dirty="0">
              <a:ea typeface="Kaiti SC" panose="0201060004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Kaiti SC" panose="02010600040101010101" pitchFamily="2" charset="-122"/>
              </a:rPr>
              <a:t>目标大小的损失：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pPr algn="just"/>
            <a:r>
              <a:rPr lang="zh-CN" altLang="en-US" sz="2000" dirty="0">
                <a:ea typeface="Kaiti SC" panose="02010600040101010101" pitchFamily="2" charset="-122"/>
              </a:rPr>
              <a:t>     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pPr algn="just"/>
            <a:r>
              <a:rPr lang="zh-CN" altLang="en-US" sz="2000" dirty="0">
                <a:ea typeface="Kaiti SC" panose="02010600040101010101" pitchFamily="2" charset="-122"/>
              </a:rPr>
              <a:t>     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pPr algn="just"/>
            <a:endParaRPr lang="en-US" altLang="zh-CN" sz="2400" b="1" dirty="0">
              <a:ea typeface="Kaiti SC" panose="0201060004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Kaiti SC" panose="02010600040101010101" pitchFamily="2" charset="-122"/>
              </a:rPr>
              <a:t>整体损失：</a:t>
            </a:r>
            <a:endParaRPr lang="en-US" altLang="zh-CN" sz="2400" b="1" dirty="0">
              <a:ea typeface="Kaiti SC" panose="0201060004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b="1" dirty="0">
              <a:ea typeface="Kaiti SC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CenterNet</a:t>
            </a:r>
            <a:endParaRPr lang="zh-CN" altLang="en-US" sz="3600" dirty="0">
              <a:solidFill>
                <a:srgbClr val="17347D"/>
              </a:solidFill>
              <a:latin typeface="Heiti SC Medium" pitchFamily="2" charset="-128"/>
              <a:ea typeface="Heiti SC Medium" pitchFamily="2" charset="-128"/>
              <a:cs typeface="+mj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696426-5686-3246-B653-280409B2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082" y="2994873"/>
            <a:ext cx="3071834" cy="7093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042501-60FA-2542-BA29-E2B90D0F2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5"/>
          <a:stretch/>
        </p:blipFill>
        <p:spPr>
          <a:xfrm>
            <a:off x="7920507" y="2331076"/>
            <a:ext cx="1651626" cy="2966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779705A-5F8B-0C44-91FE-5FCF1D559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195" y="4033487"/>
            <a:ext cx="2406155" cy="7333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F832668-7E8A-1043-976B-31013560C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3913" y="5410225"/>
            <a:ext cx="6604174" cy="9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56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48409" y="1219992"/>
            <a:ext cx="10295179" cy="5327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2400" dirty="0">
                <a:latin typeface="Heiti SC Medium" pitchFamily="2" charset="-128"/>
                <a:ea typeface="Heiti SC Medium" pitchFamily="2" charset="-128"/>
                <a:cs typeface="Arial" charset="0"/>
              </a:rPr>
              <a:t>3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Arial" charset="0"/>
              </a:rPr>
              <a:t>、预测阶段</a:t>
            </a:r>
            <a:endParaRPr lang="en-US" altLang="zh-CN" sz="2400" dirty="0">
              <a:latin typeface="Heiti SC Medium" pitchFamily="2" charset="-128"/>
              <a:ea typeface="Heiti SC Medium" pitchFamily="2" charset="-128"/>
              <a:cs typeface="Arial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首先</a:t>
            </a:r>
            <a:r>
              <a:rPr lang="zh-CN" altLang="en-US" sz="2000" dirty="0">
                <a:ea typeface="Kaiti SC" panose="02010600040101010101" pitchFamily="2" charset="-122"/>
              </a:rPr>
              <a:t>针对一张图像进行下采样，随后对下采样后的图像进行预测，对于每个类在下采样的特征图中预测中心点，然后将输出图中的每个类的热点单独地</a:t>
            </a:r>
            <a:r>
              <a:rPr lang="zh-CN" altLang="en-US" sz="2000" dirty="0">
                <a:solidFill>
                  <a:srgbClr val="FF0000"/>
                </a:solidFill>
                <a:ea typeface="Kaiti SC" panose="02010600040101010101" pitchFamily="2" charset="-122"/>
              </a:rPr>
              <a:t>提取</a:t>
            </a:r>
            <a:r>
              <a:rPr lang="zh-CN" altLang="en-US" sz="2000" dirty="0">
                <a:ea typeface="Kaiti SC" panose="02010600040101010101" pitchFamily="2" charset="-122"/>
              </a:rPr>
              <a:t>出来。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000" dirty="0">
              <a:ea typeface="Kaiti SC" panose="0201060004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Kaiti SC" panose="02010600040101010101" pitchFamily="2" charset="-122"/>
              </a:rPr>
              <a:t>提取：检测当前热点的值是否比周围的八个近邻点 </a:t>
            </a:r>
            <a:r>
              <a:rPr lang="en-US" altLang="zh-CN" sz="2000" dirty="0">
                <a:ea typeface="Kaiti SC" panose="02010600040101010101" pitchFamily="2" charset="-122"/>
              </a:rPr>
              <a:t>(</a:t>
            </a:r>
            <a:r>
              <a:rPr lang="zh-CN" altLang="en-US" sz="2000" dirty="0">
                <a:ea typeface="Kaiti SC" panose="02010600040101010101" pitchFamily="2" charset="-122"/>
              </a:rPr>
              <a:t>八方位</a:t>
            </a:r>
            <a:r>
              <a:rPr lang="en-US" altLang="zh-CN" sz="2000" dirty="0">
                <a:ea typeface="Kaiti SC" panose="02010600040101010101" pitchFamily="2" charset="-122"/>
              </a:rPr>
              <a:t>) </a:t>
            </a:r>
            <a:r>
              <a:rPr lang="zh-CN" altLang="en-US" sz="2000" dirty="0">
                <a:ea typeface="Kaiti SC" panose="02010600040101010101" pitchFamily="2" charset="-122"/>
              </a:rPr>
              <a:t>都大 </a:t>
            </a:r>
            <a:r>
              <a:rPr lang="en-US" altLang="zh-CN" sz="2000" dirty="0">
                <a:ea typeface="Kaiti SC" panose="02010600040101010101" pitchFamily="2" charset="-122"/>
              </a:rPr>
              <a:t>(</a:t>
            </a:r>
            <a:r>
              <a:rPr lang="zh-CN" altLang="en-US" sz="2000" dirty="0">
                <a:ea typeface="Kaiti SC" panose="02010600040101010101" pitchFamily="2" charset="-122"/>
              </a:rPr>
              <a:t>或者等于</a:t>
            </a:r>
            <a:r>
              <a:rPr lang="en-US" altLang="zh-CN" sz="2000" dirty="0">
                <a:ea typeface="Kaiti SC" panose="02010600040101010101" pitchFamily="2" charset="-122"/>
              </a:rPr>
              <a:t>)</a:t>
            </a:r>
            <a:r>
              <a:rPr lang="zh-CN" altLang="en-US" sz="2000" dirty="0">
                <a:ea typeface="Kaiti SC" panose="02010600040101010101" pitchFamily="2" charset="-122"/>
              </a:rPr>
              <a:t>，然后取 </a:t>
            </a:r>
            <a:r>
              <a:rPr lang="en-US" altLang="zh-CN" sz="2000" dirty="0">
                <a:ea typeface="Kaiti SC" panose="02010600040101010101" pitchFamily="2" charset="-122"/>
              </a:rPr>
              <a:t>100 </a:t>
            </a:r>
            <a:r>
              <a:rPr lang="zh-CN" altLang="en-US" sz="2000" dirty="0">
                <a:ea typeface="Kaiti SC" panose="02010600040101010101" pitchFamily="2" charset="-122"/>
              </a:rPr>
              <a:t>个这样的点，采用的方式是一个 </a:t>
            </a:r>
            <a:r>
              <a:rPr lang="en-US" altLang="zh-CN" sz="2000" dirty="0">
                <a:ea typeface="Kaiti SC" panose="02010600040101010101" pitchFamily="2" charset="-122"/>
              </a:rPr>
              <a:t>3</a:t>
            </a:r>
            <a:r>
              <a:rPr lang="en" altLang="zh-CN" sz="2000" dirty="0">
                <a:ea typeface="Kaiti SC" panose="02010600040101010101" pitchFamily="2" charset="-122"/>
              </a:rPr>
              <a:t>x3 </a:t>
            </a:r>
            <a:r>
              <a:rPr lang="zh-CN" altLang="en-US" sz="2000" dirty="0">
                <a:ea typeface="Kaiti SC" panose="02010600040101010101" pitchFamily="2" charset="-122"/>
              </a:rPr>
              <a:t>的 </a:t>
            </a:r>
            <a:r>
              <a:rPr lang="en" altLang="zh-CN" sz="2000" dirty="0" err="1">
                <a:ea typeface="Kaiti SC" panose="02010600040101010101" pitchFamily="2" charset="-122"/>
              </a:rPr>
              <a:t>MaxPool</a:t>
            </a:r>
            <a:r>
              <a:rPr lang="zh-CN" altLang="en" sz="2000" dirty="0">
                <a:ea typeface="Kaiti SC" panose="02010600040101010101" pitchFamily="2" charset="-122"/>
              </a:rPr>
              <a:t>，</a:t>
            </a:r>
            <a:r>
              <a:rPr lang="zh-CN" altLang="en-US" sz="2000" dirty="0">
                <a:ea typeface="Kaiti SC" panose="02010600040101010101" pitchFamily="2" charset="-122"/>
              </a:rPr>
              <a:t>类似于 </a:t>
            </a:r>
            <a:r>
              <a:rPr lang="en" altLang="zh-CN" sz="2000" dirty="0">
                <a:ea typeface="Kaiti SC" panose="02010600040101010101" pitchFamily="2" charset="-122"/>
              </a:rPr>
              <a:t>anchor-based </a:t>
            </a:r>
            <a:r>
              <a:rPr lang="zh-CN" altLang="en-US" sz="2000" dirty="0">
                <a:ea typeface="Kaiti SC" panose="02010600040101010101" pitchFamily="2" charset="-122"/>
              </a:rPr>
              <a:t>检测中 </a:t>
            </a:r>
            <a:r>
              <a:rPr lang="en" altLang="zh-CN" sz="2000" dirty="0" err="1">
                <a:ea typeface="Kaiti SC" panose="02010600040101010101" pitchFamily="2" charset="-122"/>
              </a:rPr>
              <a:t>nms</a:t>
            </a:r>
            <a:r>
              <a:rPr lang="en" altLang="zh-CN" sz="2000" dirty="0"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ea typeface="Kaiti SC" panose="02010600040101010101" pitchFamily="2" charset="-122"/>
              </a:rPr>
              <a:t>的效果。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000" dirty="0">
              <a:ea typeface="Kaiti SC" panose="02010600040101010101" pitchFamily="2" charset="-122"/>
              <a:cs typeface="Arial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000" dirty="0">
              <a:ea typeface="Kaiti SC" panose="0201060004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Kaiti SC" panose="02010600040101010101" pitchFamily="2" charset="-122"/>
              </a:rPr>
              <a:t>假设                                       代表</a:t>
            </a:r>
            <a:r>
              <a:rPr lang="en-US" altLang="zh-CN" sz="2000" dirty="0">
                <a:ea typeface="Kaiti SC" panose="02010600040101010101" pitchFamily="2" charset="-122"/>
              </a:rPr>
              <a:t>c</a:t>
            </a:r>
            <a:r>
              <a:rPr lang="zh-CN" altLang="en-US" sz="2000" dirty="0">
                <a:ea typeface="Kaiti SC" panose="02010600040101010101" pitchFamily="2" charset="-122"/>
              </a:rPr>
              <a:t>类中检测到的一个点，每个关键点坐标用              表示，最后使用坐标来产生标定框：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000" dirty="0">
              <a:ea typeface="Kaiti SC" panose="0201060004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000" dirty="0">
              <a:ea typeface="Kaiti SC" panose="0201060004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Kaiti SC" panose="02010600040101010101" pitchFamily="2" charset="-122"/>
              </a:rPr>
              <a:t>最终是根据模型预测出来的                         ，也就是当前中心点存在物体的概率值，代码中设置的阈值为 </a:t>
            </a:r>
            <a:r>
              <a:rPr lang="en-US" altLang="zh-CN" sz="2000" dirty="0">
                <a:ea typeface="Kaiti SC" panose="02010600040101010101" pitchFamily="2" charset="-122"/>
              </a:rPr>
              <a:t>0.3</a:t>
            </a:r>
            <a:r>
              <a:rPr lang="zh-CN" altLang="en-US" sz="2000" dirty="0">
                <a:ea typeface="Kaiti SC" panose="02010600040101010101" pitchFamily="2" charset="-122"/>
              </a:rPr>
              <a:t>，也就是从上面选出的 </a:t>
            </a:r>
            <a:r>
              <a:rPr lang="en-US" altLang="zh-CN" sz="2000" dirty="0">
                <a:ea typeface="Kaiti SC" panose="02010600040101010101" pitchFamily="2" charset="-122"/>
              </a:rPr>
              <a:t>100 </a:t>
            </a:r>
            <a:r>
              <a:rPr lang="zh-CN" altLang="en-US" sz="2000" dirty="0">
                <a:ea typeface="Kaiti SC" panose="02010600040101010101" pitchFamily="2" charset="-122"/>
              </a:rPr>
              <a:t>个结果中调出大于该阈值的中心点作为最终的结果。 </a:t>
            </a:r>
            <a:endParaRPr lang="en-US" altLang="zh-CN" sz="2000" dirty="0">
              <a:ea typeface="Kaiti SC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CenterNet</a:t>
            </a:r>
            <a:endParaRPr lang="zh-CN" altLang="en-US" sz="3600" dirty="0">
              <a:solidFill>
                <a:srgbClr val="17347D"/>
              </a:solidFill>
              <a:latin typeface="Heiti SC Medium" pitchFamily="2" charset="-128"/>
              <a:ea typeface="Heiti SC Medium" pitchFamily="2" charset="-128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177429-5A7B-C748-8F10-DF9FCD9A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498" y="5231608"/>
            <a:ext cx="1587500" cy="40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00C68B-BCD8-3C4B-AA9C-3CDF7A8D0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-9402" r="1"/>
          <a:stretch/>
        </p:blipFill>
        <p:spPr>
          <a:xfrm>
            <a:off x="2001077" y="3998144"/>
            <a:ext cx="2070979" cy="406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DFBC25-B74F-064B-BB62-8E83DE773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18" y="4404544"/>
            <a:ext cx="3278304" cy="6909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E83D9C-D307-5C42-B811-371DE1041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2409" y="4087872"/>
            <a:ext cx="789244" cy="3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8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ea typeface="DengXian" charset="-122"/>
              </a:rPr>
              <a:t>实验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278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AD3A24E1-A530-40D6-98D9-D4A9223B1727}" type="datetime1">
              <a:rPr lang="zh-CN" altLang="en-US" sz="1600" smtClean="0"/>
              <a:t>2019/12/6</a:t>
            </a:fld>
            <a:endParaRPr lang="zh-CN" altLang="en-US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478AA5FA-60D0-45B3-9A54-CD9302FF9B70}" type="slidenum">
              <a:rPr lang="zh-CN" altLang="en-US" sz="1600" smtClean="0"/>
              <a:t>2</a:t>
            </a:fld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6A8EC1-B702-4B59-AFAF-67A21A556E05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Contents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2A9EAA3-02A0-4C7D-9BC2-FA34A4A1A22E}"/>
              </a:ext>
            </a:extLst>
          </p:cNvPr>
          <p:cNvGrpSpPr/>
          <p:nvPr/>
        </p:nvGrpSpPr>
        <p:grpSpPr>
          <a:xfrm>
            <a:off x="2126074" y="1816961"/>
            <a:ext cx="8917619" cy="471667"/>
            <a:chOff x="6252835" y="2111269"/>
            <a:chExt cx="8917619" cy="471667"/>
          </a:xfrm>
        </p:grpSpPr>
        <p:sp>
          <p:nvSpPr>
            <p:cNvPr id="10" name="任意多边形 11">
              <a:extLst>
                <a:ext uri="{FF2B5EF4-FFF2-40B4-BE49-F238E27FC236}">
                  <a16:creationId xmlns:a16="http://schemas.microsoft.com/office/drawing/2014/main" id="{0BEC44F7-70DB-4AA4-8DA7-6113C070BDB6}"/>
                </a:ext>
              </a:extLst>
            </p:cNvPr>
            <p:cNvSpPr/>
            <p:nvPr/>
          </p:nvSpPr>
          <p:spPr>
            <a:xfrm rot="2774622">
              <a:off x="6252835" y="2111269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619EED8-0556-49A2-97B1-2B65F0734626}"/>
                </a:ext>
              </a:extLst>
            </p:cNvPr>
            <p:cNvSpPr/>
            <p:nvPr/>
          </p:nvSpPr>
          <p:spPr>
            <a:xfrm>
              <a:off x="7030636" y="2121271"/>
              <a:ext cx="81398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ea typeface="DengXian" charset="-122"/>
                </a:rPr>
                <a:t>背景</a:t>
              </a:r>
              <a:endParaRPr lang="zh-CN" altLang="zh-CN" sz="2400" dirty="0">
                <a:ea typeface="DengXian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30A6E7A-E1D6-439C-84E3-129482B4E56D}"/>
              </a:ext>
            </a:extLst>
          </p:cNvPr>
          <p:cNvGrpSpPr/>
          <p:nvPr/>
        </p:nvGrpSpPr>
        <p:grpSpPr>
          <a:xfrm>
            <a:off x="2126074" y="2634984"/>
            <a:ext cx="8917619" cy="471667"/>
            <a:chOff x="6252835" y="2111269"/>
            <a:chExt cx="8917619" cy="471667"/>
          </a:xfrm>
        </p:grpSpPr>
        <p:sp>
          <p:nvSpPr>
            <p:cNvPr id="16" name="任意多边形 11">
              <a:extLst>
                <a:ext uri="{FF2B5EF4-FFF2-40B4-BE49-F238E27FC236}">
                  <a16:creationId xmlns:a16="http://schemas.microsoft.com/office/drawing/2014/main" id="{06A42B55-6932-4840-A519-1D7FBA06E1EA}"/>
                </a:ext>
              </a:extLst>
            </p:cNvPr>
            <p:cNvSpPr/>
            <p:nvPr/>
          </p:nvSpPr>
          <p:spPr>
            <a:xfrm rot="2774622">
              <a:off x="6252835" y="2111269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6B82D7F-1B3D-4C54-8F60-9CEFC3986ED0}"/>
                </a:ext>
              </a:extLst>
            </p:cNvPr>
            <p:cNvSpPr/>
            <p:nvPr/>
          </p:nvSpPr>
          <p:spPr>
            <a:xfrm>
              <a:off x="7030636" y="2121271"/>
              <a:ext cx="81398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ea typeface="DengXian" charset="-122"/>
                </a:rPr>
                <a:t>CenterNet</a:t>
              </a:r>
              <a:r>
                <a:rPr lang="zh-CN" altLang="en-US" sz="2400" dirty="0">
                  <a:ea typeface="DengXian" charset="-122"/>
                </a:rPr>
                <a:t>介绍</a:t>
              </a:r>
              <a:endParaRPr lang="zh-CN" altLang="zh-CN" sz="2400" dirty="0">
                <a:ea typeface="DengXian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2944AB9-8CBB-4773-B14E-B5A59F638201}"/>
              </a:ext>
            </a:extLst>
          </p:cNvPr>
          <p:cNvGrpSpPr/>
          <p:nvPr/>
        </p:nvGrpSpPr>
        <p:grpSpPr>
          <a:xfrm>
            <a:off x="2126074" y="3453009"/>
            <a:ext cx="8917619" cy="471667"/>
            <a:chOff x="6252835" y="2111269"/>
            <a:chExt cx="8917619" cy="471667"/>
          </a:xfrm>
        </p:grpSpPr>
        <p:sp>
          <p:nvSpPr>
            <p:cNvPr id="19" name="任意多边形 11">
              <a:extLst>
                <a:ext uri="{FF2B5EF4-FFF2-40B4-BE49-F238E27FC236}">
                  <a16:creationId xmlns:a16="http://schemas.microsoft.com/office/drawing/2014/main" id="{8BBB64A8-735F-464A-85B5-0531111999B1}"/>
                </a:ext>
              </a:extLst>
            </p:cNvPr>
            <p:cNvSpPr/>
            <p:nvPr/>
          </p:nvSpPr>
          <p:spPr>
            <a:xfrm rot="2774622">
              <a:off x="6252835" y="2111269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8112A4E-0A54-4659-8E3F-976E8F230712}"/>
                </a:ext>
              </a:extLst>
            </p:cNvPr>
            <p:cNvSpPr/>
            <p:nvPr/>
          </p:nvSpPr>
          <p:spPr>
            <a:xfrm>
              <a:off x="7030636" y="2121271"/>
              <a:ext cx="81398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ea typeface="DengXian" charset="-122"/>
                </a:rPr>
                <a:t>网络 </a:t>
              </a:r>
              <a:r>
                <a:rPr lang="en-US" altLang="zh-CN" sz="2400" dirty="0">
                  <a:ea typeface="DengXian" charset="-122"/>
                </a:rPr>
                <a:t>&amp;</a:t>
              </a:r>
              <a:r>
                <a:rPr lang="zh-CN" altLang="en-US" sz="2400" dirty="0">
                  <a:ea typeface="DengXian" charset="-122"/>
                </a:rPr>
                <a:t> </a:t>
              </a:r>
              <a:r>
                <a:rPr lang="en-US" altLang="zh-CN" sz="2400" dirty="0">
                  <a:ea typeface="DengXian" charset="-122"/>
                </a:rPr>
                <a:t>Loss</a:t>
              </a:r>
              <a:r>
                <a:rPr lang="zh-CN" altLang="en-US" sz="2400" dirty="0">
                  <a:ea typeface="DengXian" charset="-122"/>
                </a:rPr>
                <a:t>函数</a:t>
              </a:r>
              <a:endParaRPr lang="zh-CN" altLang="zh-CN" sz="2400" dirty="0">
                <a:ea typeface="DengXian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1203E8-24C7-794E-8210-12D41C57CECD}"/>
              </a:ext>
            </a:extLst>
          </p:cNvPr>
          <p:cNvGrpSpPr/>
          <p:nvPr/>
        </p:nvGrpSpPr>
        <p:grpSpPr>
          <a:xfrm>
            <a:off x="2126074" y="4279276"/>
            <a:ext cx="8917619" cy="471667"/>
            <a:chOff x="6252835" y="2111269"/>
            <a:chExt cx="8917619" cy="471667"/>
          </a:xfrm>
        </p:grpSpPr>
        <p:sp>
          <p:nvSpPr>
            <p:cNvPr id="21" name="任意多边形 11">
              <a:extLst>
                <a:ext uri="{FF2B5EF4-FFF2-40B4-BE49-F238E27FC236}">
                  <a16:creationId xmlns:a16="http://schemas.microsoft.com/office/drawing/2014/main" id="{11D414D7-557E-E54E-B506-52B7426E9A62}"/>
                </a:ext>
              </a:extLst>
            </p:cNvPr>
            <p:cNvSpPr/>
            <p:nvPr/>
          </p:nvSpPr>
          <p:spPr>
            <a:xfrm rot="2774622">
              <a:off x="6252835" y="2111269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8491990-6CCE-2842-B6C1-1A024447C4D4}"/>
                </a:ext>
              </a:extLst>
            </p:cNvPr>
            <p:cNvSpPr/>
            <p:nvPr/>
          </p:nvSpPr>
          <p:spPr>
            <a:xfrm>
              <a:off x="7030636" y="2121271"/>
              <a:ext cx="81398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ea typeface="DengXian" charset="-122"/>
                </a:rPr>
                <a:t>实验</a:t>
              </a:r>
              <a:endParaRPr lang="zh-CN" altLang="zh-CN" sz="2400" dirty="0">
                <a:ea typeface="DengXian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CF534B2-D43E-7740-ABC8-1D0166C91842}"/>
              </a:ext>
            </a:extLst>
          </p:cNvPr>
          <p:cNvGrpSpPr/>
          <p:nvPr/>
        </p:nvGrpSpPr>
        <p:grpSpPr>
          <a:xfrm>
            <a:off x="2126074" y="5024770"/>
            <a:ext cx="8917619" cy="471667"/>
            <a:chOff x="6252835" y="2111269"/>
            <a:chExt cx="8917619" cy="471667"/>
          </a:xfrm>
        </p:grpSpPr>
        <p:sp>
          <p:nvSpPr>
            <p:cNvPr id="27" name="任意多边形 11">
              <a:extLst>
                <a:ext uri="{FF2B5EF4-FFF2-40B4-BE49-F238E27FC236}">
                  <a16:creationId xmlns:a16="http://schemas.microsoft.com/office/drawing/2014/main" id="{25886EEE-5B9C-2342-A483-D51D15435B4A}"/>
                </a:ext>
              </a:extLst>
            </p:cNvPr>
            <p:cNvSpPr/>
            <p:nvPr/>
          </p:nvSpPr>
          <p:spPr>
            <a:xfrm rot="2774622">
              <a:off x="6252835" y="2111269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8099E6-0374-7644-B353-3AA597B0A6EC}"/>
                </a:ext>
              </a:extLst>
            </p:cNvPr>
            <p:cNvSpPr/>
            <p:nvPr/>
          </p:nvSpPr>
          <p:spPr>
            <a:xfrm>
              <a:off x="7030636" y="2121271"/>
              <a:ext cx="81398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ea typeface="DengXian" charset="-122"/>
                </a:rPr>
                <a:t>总结</a:t>
              </a:r>
              <a:endParaRPr lang="zh-CN" altLang="zh-CN" sz="2400" dirty="0">
                <a:ea typeface="DengXian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0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65216" y="695439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latin typeface="Arial" charset="0"/>
                <a:cs typeface="Arial" charset="0"/>
              </a:rPr>
              <a:t>Implement</a:t>
            </a:r>
            <a:endParaRPr kumimoji="1" lang="zh-CN" altLang="en-US" sz="3200" b="1" dirty="0">
              <a:latin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1537" y="1341770"/>
            <a:ext cx="10471199" cy="50468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sz="2400" b="1" dirty="0"/>
              <a:t>Hourglass</a:t>
            </a:r>
            <a:endParaRPr lang="en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堆叠的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Hourglass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网络。通过两个连续的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hourglass 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模块对输入进行了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4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倍的下采样，每个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hourglass 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模块是个对称的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5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层下和上卷积网络，且带有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skip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连接。该网络较大，但通常会生成最好的关键点估计。</a:t>
            </a:r>
          </a:p>
          <a:p>
            <a:pPr>
              <a:lnSpc>
                <a:spcPct val="120000"/>
              </a:lnSpc>
            </a:pPr>
            <a:r>
              <a:rPr lang="en" altLang="zh-CN" sz="2400" b="1" dirty="0"/>
              <a:t>ResNet</a:t>
            </a:r>
            <a:endParaRPr lang="en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对标准的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ResNet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做了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3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个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up-convolutional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网络来</a:t>
            </a:r>
            <a:r>
              <a:rPr lang="zh-CN" altLang="en" sz="2000" dirty="0">
                <a:ea typeface="Kaiti SC" panose="02010600040101010101" pitchFamily="2" charset="-122"/>
                <a:cs typeface="Arial" charset="0"/>
              </a:rPr>
              <a:t>得到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更高的分辨率输出。为了节省计算量，改变这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3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个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up-convolutional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的输出通道数分别为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256,128,64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。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up-convolutional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核初始为双线性插值。</a:t>
            </a:r>
          </a:p>
          <a:p>
            <a:pPr>
              <a:lnSpc>
                <a:spcPct val="120000"/>
              </a:lnSpc>
            </a:pPr>
            <a:r>
              <a:rPr lang="en" altLang="zh-CN" sz="2400" b="1" dirty="0"/>
              <a:t>DLA</a:t>
            </a:r>
            <a:endParaRPr lang="en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即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Deep Layer Aggregation (DLA)</a:t>
            </a:r>
            <a:r>
              <a:rPr lang="zh-CN" altLang="en" sz="2000" dirty="0">
                <a:ea typeface="Kaiti SC" panose="02010600040101010101" pitchFamily="2" charset="-122"/>
                <a:cs typeface="Arial" charset="0"/>
              </a:rPr>
              <a:t>，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是带多级跳跃连接的图像分类网络，采用全卷积上采样版的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DLA</a:t>
            </a:r>
            <a:r>
              <a:rPr lang="zh-CN" altLang="en" sz="2000" dirty="0">
                <a:ea typeface="Kaiti SC" panose="02010600040101010101" pitchFamily="2" charset="-122"/>
                <a:cs typeface="Arial" charset="0"/>
              </a:rPr>
              <a:t>，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用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deformable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卷积来跳跃连接低层和输出层；将原来上采样层的卷积都替换成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3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x3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的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deformable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卷积。在每个输出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head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前加了一个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3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x3x256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的卷积，然后做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1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x1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卷积得到期望输出。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实验</a:t>
            </a:r>
            <a:endParaRPr lang="zh-CN" altLang="en-US" sz="3600" dirty="0">
              <a:solidFill>
                <a:srgbClr val="17347D"/>
              </a:solidFill>
              <a:latin typeface="Heiti SC Medium" pitchFamily="2" charset="-128"/>
              <a:ea typeface="Heiti SC Medium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8846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65216" y="695439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latin typeface="Arial" charset="0"/>
                <a:cs typeface="Arial" charset="0"/>
              </a:rPr>
              <a:t>Implement</a:t>
            </a:r>
            <a:endParaRPr kumimoji="1" lang="zh-CN" altLang="en-US" sz="3200" b="1" dirty="0">
              <a:latin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1537" y="1341770"/>
            <a:ext cx="10471199" cy="50468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" sz="2400" b="1" dirty="0"/>
              <a:t>训练</a:t>
            </a:r>
            <a:endParaRPr lang="en-US" altLang="zh-CN" sz="2400" b="1" dirty="0"/>
          </a:p>
          <a:p>
            <a:pPr lvl="1"/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训练输入图像尺寸：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512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x512; 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输出分辨率：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128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x128  (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即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4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倍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stride)</a:t>
            </a:r>
            <a:r>
              <a:rPr lang="zh-CN" altLang="en" sz="2000" dirty="0">
                <a:ea typeface="Kaiti SC" panose="02010600040101010101" pitchFamily="2" charset="-122"/>
                <a:cs typeface="Arial" charset="0"/>
              </a:rPr>
              <a:t>；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采用数据增强方式：随机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flip, 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随机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scaling (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比例在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0.6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到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1.3)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，裁剪，颜色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jittering</a:t>
            </a:r>
            <a:r>
              <a:rPr lang="zh-CN" altLang="en" sz="2000" dirty="0">
                <a:ea typeface="Kaiti SC" panose="02010600040101010101" pitchFamily="2" charset="-122"/>
                <a:cs typeface="Arial" charset="0"/>
              </a:rPr>
              <a:t>；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采用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Adam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优化器；</a:t>
            </a:r>
          </a:p>
          <a:p>
            <a:pPr lvl="1"/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在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3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D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估计分支任务中未采用数据增强（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scaling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和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crop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会影响尺寸）。</a:t>
            </a:r>
            <a:endParaRPr lang="en-US" altLang="zh-CN" sz="2000" dirty="0">
              <a:ea typeface="Kaiti SC" panose="02010600040101010101" pitchFamily="2" charset="-122"/>
              <a:cs typeface="Arial" charset="0"/>
            </a:endParaRPr>
          </a:p>
          <a:p>
            <a:pPr lvl="1"/>
            <a:endParaRPr lang="zh-CN" altLang="en-US" sz="2000" dirty="0">
              <a:ea typeface="Kaiti SC" panose="02010600040101010101" pitchFamily="2" charset="-122"/>
              <a:cs typeface="Arial" charset="0"/>
            </a:endParaRPr>
          </a:p>
          <a:p>
            <a:r>
              <a:rPr lang="zh-CN" altLang="en" sz="2400" b="1" dirty="0"/>
              <a:t>测试</a:t>
            </a:r>
            <a:endParaRPr lang="en-US" altLang="zh-CN" sz="2400" b="1" dirty="0"/>
          </a:p>
          <a:p>
            <a:pPr lvl="1"/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采用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3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个层次的测试增强：没增强，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flip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增强，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flip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和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multi-scale</a:t>
            </a:r>
            <a:r>
              <a:rPr lang="zh-CN" altLang="en" sz="2000" dirty="0">
                <a:ea typeface="Kaiti SC" panose="02010600040101010101" pitchFamily="2" charset="-122"/>
                <a:cs typeface="Arial" charset="0"/>
              </a:rPr>
              <a:t>（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0.5,0.75,1.25,1.5</a:t>
            </a:r>
            <a:r>
              <a:rPr lang="zh-CN" altLang="en" sz="2000" dirty="0">
                <a:ea typeface="Kaiti SC" panose="02010600040101010101" pitchFamily="2" charset="-122"/>
                <a:cs typeface="Arial" charset="0"/>
              </a:rPr>
              <a:t>）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增强；对于</a:t>
            </a:r>
            <a:r>
              <a:rPr lang="en-US" altLang="zh-CN" sz="2000" dirty="0">
                <a:ea typeface="Kaiti SC" panose="02010600040101010101" pitchFamily="2" charset="-122"/>
                <a:cs typeface="Arial" charset="0"/>
              </a:rPr>
              <a:t>flip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，在解码边界框之前对网络输出求平均；</a:t>
            </a:r>
            <a:endParaRPr lang="en-US" altLang="zh-CN" sz="2000" dirty="0">
              <a:ea typeface="Kaiti SC" panose="02010600040101010101" pitchFamily="2" charset="-122"/>
              <a:cs typeface="Arial" charset="0"/>
            </a:endParaRPr>
          </a:p>
          <a:p>
            <a:pPr lvl="1"/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对于多尺度，使用</a:t>
            </a:r>
            <a:r>
              <a:rPr lang="en" altLang="zh-CN" sz="2000" dirty="0">
                <a:ea typeface="Kaiti SC" panose="02010600040101010101" pitchFamily="2" charset="-122"/>
                <a:cs typeface="Arial" charset="0"/>
              </a:rPr>
              <a:t>NMS</a:t>
            </a:r>
            <a:r>
              <a:rPr lang="zh-CN" altLang="en-US" sz="2000" dirty="0">
                <a:ea typeface="Kaiti SC" panose="02010600040101010101" pitchFamily="2" charset="-122"/>
                <a:cs typeface="Arial" charset="0"/>
              </a:rPr>
              <a:t>合并结果。</a:t>
            </a:r>
            <a:endParaRPr lang="en" altLang="zh-CN" sz="2000" dirty="0">
              <a:ea typeface="Kaiti SC" panose="02010600040101010101" pitchFamily="2" charset="-122"/>
              <a:cs typeface="Arial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实验</a:t>
            </a:r>
            <a:endParaRPr lang="zh-CN" altLang="en-US" sz="3600" dirty="0">
              <a:solidFill>
                <a:srgbClr val="17347D"/>
              </a:solidFill>
              <a:latin typeface="Heiti SC Medium" pitchFamily="2" charset="-128"/>
              <a:ea typeface="Heiti SC Medium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768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52318" y="317678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latin typeface="Arial" charset="0"/>
                <a:cs typeface="Arial" charset="0"/>
              </a:rPr>
              <a:t>demo</a:t>
            </a:r>
            <a:endParaRPr kumimoji="1" lang="zh-CN" altLang="en-US" sz="3200" b="1" dirty="0">
              <a:latin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8410" y="1962114"/>
            <a:ext cx="10295179" cy="41427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endParaRPr lang="en-US" altLang="zh-CN" sz="2000" dirty="0">
              <a:ea typeface="Kaiti SC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实验</a:t>
            </a:r>
            <a:endParaRPr lang="zh-CN" altLang="en-US" sz="3600" dirty="0">
              <a:solidFill>
                <a:srgbClr val="17347D"/>
              </a:solidFill>
              <a:latin typeface="Heiti SC Medium" pitchFamily="2" charset="-128"/>
              <a:ea typeface="Heiti SC Medium" pitchFamily="2" charset="-128"/>
              <a:cs typeface="+mj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F10988-D157-A248-A41C-F93CD6D0D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99" y="1239498"/>
            <a:ext cx="4680000" cy="21895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B04522-47CF-2644-B608-B224B3E85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" y="3766045"/>
            <a:ext cx="4683600" cy="23098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B20B0E-747C-0047-B0FB-0730BAC3D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92" y="3771890"/>
            <a:ext cx="4581107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01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ea typeface="DengXian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5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9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57415" y="317678"/>
            <a:ext cx="2667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latin typeface="Arial" charset="0"/>
                <a:cs typeface="Arial" charset="0"/>
              </a:rPr>
              <a:t>Performance</a:t>
            </a:r>
            <a:endParaRPr kumimoji="1" lang="zh-CN" altLang="en-US" sz="3200" b="1" dirty="0">
              <a:latin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8410" y="1962114"/>
            <a:ext cx="10295179" cy="41427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endParaRPr lang="en-US" altLang="zh-CN" sz="2000" dirty="0">
              <a:ea typeface="Kaiti SC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总结</a:t>
            </a:r>
            <a:endParaRPr lang="zh-CN" altLang="en-US" sz="3600" dirty="0">
              <a:solidFill>
                <a:srgbClr val="17347D"/>
              </a:solidFill>
              <a:latin typeface="Heiti SC Medium" pitchFamily="2" charset="-128"/>
              <a:ea typeface="Heiti SC Medium" pitchFamily="2" charset="-128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D75A83-9B0D-EF46-9883-7006EB58E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60" y="965267"/>
            <a:ext cx="8850627" cy="55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77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48410" y="811369"/>
            <a:ext cx="10295179" cy="52934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000" dirty="0">
              <a:ea typeface="Kaiti SC" panose="02010600040101010101" pitchFamily="2" charset="-122"/>
            </a:endParaRPr>
          </a:p>
          <a:p>
            <a:r>
              <a:rPr lang="zh-CN" altLang="en-US" sz="2400" b="1" dirty="0">
                <a:latin typeface="Heiti SC Medium" pitchFamily="2" charset="-128"/>
                <a:ea typeface="Heiti SC Medium" pitchFamily="2" charset="-128"/>
              </a:rPr>
              <a:t>优势</a:t>
            </a:r>
            <a:endParaRPr lang="en-US" altLang="zh-CN" sz="2400" b="1" dirty="0">
              <a:latin typeface="Heiti SC Medium" pitchFamily="2" charset="-128"/>
              <a:ea typeface="Heiti SC Medium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设计模型的结构比较简单，不仅对于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two-stage</a:t>
            </a:r>
            <a:r>
              <a:rPr lang="zh-CN" altLang="en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对于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one-stage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的目标检测算法来说该网络的模型设计也是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优雅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简单的。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该模型的思想不仅可以用于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目标检测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，还可以用于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D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检测和人体姿态识别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，虽然论文中没有是深入探讨这个，但是可以借助这个框架去做一些其他的任务。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虽然目前尚未尝试轻量级的模型，但是可以猜到这个模型对于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嵌入式端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这种算力比较小的平台还是很有优势的。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b="1" dirty="0">
                <a:latin typeface="Heiti SC Medium" pitchFamily="2" charset="-128"/>
                <a:ea typeface="Heiti SC Medium" pitchFamily="2" charset="-128"/>
              </a:rPr>
              <a:t>缺点</a:t>
            </a:r>
            <a:endParaRPr lang="en-US" altLang="zh-CN" sz="2400" b="1" dirty="0">
              <a:latin typeface="Heiti SC Medium" pitchFamily="2" charset="-128"/>
              <a:ea typeface="Heiti SC Medium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在实际训练中，如果在图像中，同一个类别中的某些物体的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中心点，在下采样时会挤到一块，也就是两个物体在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中的中心点重叠了，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CenterNet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会将这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两个物体当成一个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物体来训练。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>
                <a:latin typeface="Kaiti SC" panose="02010600040101010101" pitchFamily="2" charset="-122"/>
                <a:ea typeface="Kaiti SC" panose="02010600040101010101" pitchFamily="2" charset="-122"/>
              </a:rPr>
              <a:t>CenterNet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在训练过程中，如果同一个类的不同物体的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高斯分布点有重叠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，那么则在重叠的范围内选取较大的高斯点，就会有其他物体被忽略掉。</a:t>
            </a:r>
          </a:p>
          <a:p>
            <a:endParaRPr lang="zh-CN" altLang="en-US" sz="2000" dirty="0">
              <a:ea typeface="Kaiti SC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总结</a:t>
            </a:r>
            <a:endParaRPr lang="zh-CN" altLang="en-US" sz="3600" dirty="0">
              <a:solidFill>
                <a:srgbClr val="17347D"/>
              </a:solidFill>
              <a:latin typeface="Heiti SC Medium" pitchFamily="2" charset="-128"/>
              <a:ea typeface="Heiti SC Medium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2097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622343" cy="896369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latin typeface="DengXian" charset="-122"/>
                <a:ea typeface="DengXian" charset="-122"/>
              </a:rPr>
              <a:t>背景</a:t>
            </a:r>
            <a:endParaRPr lang="zh-CN" altLang="zh-CN" dirty="0">
              <a:latin typeface="DengXian" charset="-122"/>
              <a:ea typeface="DengXian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78202" y="15976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b="1" dirty="0">
                <a:latin typeface="Arial" charset="0"/>
                <a:cs typeface="Arial" charset="0"/>
              </a:rPr>
              <a:t>目标检测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87741" y="2505759"/>
            <a:ext cx="920706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zh-CN" altLang="en-US" sz="2000" dirty="0">
                <a:latin typeface="Arial" charset="0"/>
                <a:ea typeface="Arial" charset="0"/>
                <a:cs typeface="Arial" charset="0"/>
              </a:rPr>
              <a:t>、定义</a:t>
            </a: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lang="zh-CN" altLang="en-US" sz="2000" dirty="0">
                <a:latin typeface="Arial" charset="0"/>
                <a:ea typeface="Kaiti SC" panose="02010600040101010101" pitchFamily="2" charset="-122"/>
                <a:cs typeface="Arial" charset="0"/>
              </a:rPr>
              <a:t>   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从一幅场景（图片）中找出目标，包括检测（</a:t>
            </a: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where)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和识别（</a:t>
            </a: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what)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两个过程。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2000" dirty="0">
                <a:latin typeface="Arial" charset="0"/>
                <a:ea typeface="Arial" charset="0"/>
                <a:cs typeface="Arial" charset="0"/>
              </a:rPr>
              <a:t>、原理</a:t>
            </a: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   当前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检测器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都以</a:t>
            </a: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bounding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box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轴对称框的形式紧紧贴合着目标。对于每个目标框，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分类器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来确定每个框中是否是特定类别目标还是背景。</a:t>
            </a:r>
          </a:p>
          <a:p>
            <a:pPr algn="just"/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zh-CN" altLang="en-US" sz="2000" dirty="0">
                <a:latin typeface="Arial" charset="0"/>
                <a:ea typeface="Arial" charset="0"/>
                <a:cs typeface="Arial" charset="0"/>
              </a:rPr>
              <a:t>、应用</a:t>
            </a: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lang="zh-CN" altLang="en-US" dirty="0"/>
              <a:t>    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驱动了很多基于视觉的任务，如实例分割，姿态估计，跟踪，动作识别。应用于智能监控，自动驾驶，视觉问答等。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	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406325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背景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D0C6A140-CC13-DA4A-8AB7-CC02895A34AD}"/>
              </a:ext>
            </a:extLst>
          </p:cNvPr>
          <p:cNvSpPr/>
          <p:nvPr/>
        </p:nvSpPr>
        <p:spPr>
          <a:xfrm>
            <a:off x="2020744" y="1350419"/>
            <a:ext cx="361229" cy="41571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F4ABC8-D82E-DA4F-8F4E-9F01443CCF25}"/>
              </a:ext>
            </a:extLst>
          </p:cNvPr>
          <p:cNvSpPr/>
          <p:nvPr/>
        </p:nvSpPr>
        <p:spPr>
          <a:xfrm>
            <a:off x="468981" y="3013501"/>
            <a:ext cx="14565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2400" b="1" dirty="0">
                <a:latin typeface="微软雅黑"/>
                <a:ea typeface="微软雅黑"/>
                <a:cs typeface="+mn-ea"/>
                <a:sym typeface="+mn-lt"/>
              </a:rPr>
              <a:t>目标检测</a:t>
            </a:r>
            <a:endParaRPr lang="en-US" altLang="zh-CN" sz="2400" b="1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zh-CN" altLang="en-US" sz="2400" b="1" dirty="0">
                <a:latin typeface="微软雅黑"/>
                <a:ea typeface="微软雅黑"/>
                <a:cs typeface="+mn-ea"/>
                <a:sym typeface="+mn-lt"/>
              </a:rPr>
              <a:t>两类方法</a:t>
            </a:r>
            <a:endParaRPr lang="zh-CN" altLang="en-US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2F1078-32D2-6648-B960-18DD7D3830FF}"/>
              </a:ext>
            </a:extLst>
          </p:cNvPr>
          <p:cNvSpPr/>
          <p:nvPr/>
        </p:nvSpPr>
        <p:spPr>
          <a:xfrm>
            <a:off x="2531535" y="4666617"/>
            <a:ext cx="2082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800" b="1" dirty="0">
                <a:latin typeface="微软雅黑"/>
                <a:ea typeface="微软雅黑"/>
                <a:cs typeface="+mn-ea"/>
                <a:sym typeface="+mn-lt"/>
              </a:rPr>
              <a:t>one-stage</a:t>
            </a:r>
            <a:endParaRPr lang="zh-CN" altLang="en-US" sz="2800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0A9FB8-A56A-824E-97A2-3A96A347BE0E}"/>
              </a:ext>
            </a:extLst>
          </p:cNvPr>
          <p:cNvSpPr/>
          <p:nvPr/>
        </p:nvSpPr>
        <p:spPr>
          <a:xfrm>
            <a:off x="2531535" y="1672037"/>
            <a:ext cx="2017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800" b="1" dirty="0">
                <a:latin typeface="微软雅黑"/>
                <a:ea typeface="微软雅黑"/>
                <a:cs typeface="+mn-ea"/>
                <a:sym typeface="+mn-lt"/>
              </a:rPr>
              <a:t>two-stage</a:t>
            </a:r>
            <a:endParaRPr lang="zh-CN" altLang="en-US" sz="2800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55E56490-1F97-C14D-B7F4-5309096AC328}"/>
              </a:ext>
            </a:extLst>
          </p:cNvPr>
          <p:cNvSpPr/>
          <p:nvPr/>
        </p:nvSpPr>
        <p:spPr>
          <a:xfrm>
            <a:off x="4614334" y="794880"/>
            <a:ext cx="149562" cy="227753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AD1B1C-1606-AB4F-B6F1-82B167E52BDB}"/>
              </a:ext>
            </a:extLst>
          </p:cNvPr>
          <p:cNvSpPr/>
          <p:nvPr/>
        </p:nvSpPr>
        <p:spPr>
          <a:xfrm>
            <a:off x="5181600" y="76409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检测流程：分为两个阶段，第一阶段是提取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RoI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，第二阶段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	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       对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RoI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做分类和边框回归</a:t>
            </a:r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特点：精确率高，速度慢</a:t>
            </a:r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典型框架：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RCNN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系列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8C9429-25F8-9448-B65A-51A383C2114A}"/>
              </a:ext>
            </a:extLst>
          </p:cNvPr>
          <p:cNvSpPr/>
          <p:nvPr/>
        </p:nvSpPr>
        <p:spPr>
          <a:xfrm>
            <a:off x="5181600" y="3785586"/>
            <a:ext cx="6299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检测流程：与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two-stage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相对，移除提取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RoI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的阶段，直接</a:t>
            </a:r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                 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对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anchor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进行分类和边框回归</a:t>
            </a:r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特点：速度快，精确率较低</a:t>
            </a:r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endParaRPr lang="en-US" altLang="zh-CN" dirty="0">
              <a:latin typeface="微软雅黑"/>
              <a:ea typeface="微软雅黑"/>
              <a:cs typeface="+mn-ea"/>
              <a:sym typeface="+mn-lt"/>
            </a:endParaRPr>
          </a:p>
          <a:p>
            <a:pPr defTabSz="685800"/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典型框架：</a:t>
            </a:r>
            <a:r>
              <a:rPr lang="en-US" altLang="zh-CN" dirty="0">
                <a:latin typeface="微软雅黑"/>
                <a:ea typeface="微软雅黑"/>
                <a:cs typeface="+mn-ea"/>
                <a:sym typeface="+mn-lt"/>
              </a:rPr>
              <a:t>YOLO</a:t>
            </a:r>
            <a:r>
              <a:rPr lang="zh-CN" altLang="en-US" dirty="0">
                <a:latin typeface="微软雅黑"/>
                <a:ea typeface="微软雅黑"/>
                <a:cs typeface="+mn-ea"/>
                <a:sym typeface="+mn-lt"/>
              </a:rPr>
              <a:t>系列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C7A52ECB-E38B-A344-B969-5362A59E95FB}"/>
              </a:ext>
            </a:extLst>
          </p:cNvPr>
          <p:cNvSpPr/>
          <p:nvPr/>
        </p:nvSpPr>
        <p:spPr>
          <a:xfrm>
            <a:off x="4614334" y="3785586"/>
            <a:ext cx="149562" cy="227753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233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62647" y="114662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b="1" dirty="0">
                <a:latin typeface="Arial" charset="0"/>
                <a:cs typeface="Arial" charset="0"/>
              </a:rPr>
              <a:t>可供改进的地方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92685" y="2026788"/>
            <a:ext cx="768659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zh-CN" altLang="en-US" sz="2000" dirty="0">
                <a:latin typeface="Arial" charset="0"/>
                <a:ea typeface="Arial" charset="0"/>
                <a:cs typeface="Arial" charset="0"/>
              </a:rPr>
              <a:t>、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Anchor</a:t>
            </a:r>
            <a:r>
              <a:rPr lang="zh-CN" altLang="en-US" sz="2000" dirty="0">
                <a:latin typeface="Arial" charset="0"/>
                <a:ea typeface="Arial" charset="0"/>
                <a:cs typeface="Arial" charset="0"/>
              </a:rPr>
              <a:t>机制</a:t>
            </a: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    大部分检测算法</a:t>
            </a:r>
            <a:r>
              <a:rPr lang="zh-CN" altLang="en-US" sz="2000" dirty="0">
                <a:ea typeface="Kaiti SC" panose="02010600040101010101" pitchFamily="2" charset="-122"/>
              </a:rPr>
              <a:t>的</a:t>
            </a:r>
            <a:r>
              <a:rPr lang="en" altLang="zh-CN" sz="2000" dirty="0">
                <a:ea typeface="Kaiti SC" panose="02010600040101010101" pitchFamily="2" charset="-122"/>
              </a:rPr>
              <a:t>anchor</a:t>
            </a:r>
            <a:r>
              <a:rPr lang="zh-CN" altLang="en-US" sz="2000" dirty="0">
                <a:ea typeface="Kaiti SC" panose="02010600040101010101" pitchFamily="2" charset="-122"/>
              </a:rPr>
              <a:t>数量都成千上万，但是一张图中的目标数量并没有那么多，这就导致正负样本严重不平衡的问题；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pPr algn="just"/>
            <a:r>
              <a:rPr lang="zh-CN" altLang="en-US" sz="2000" dirty="0">
                <a:ea typeface="Kaiti SC" panose="02010600040101010101" pitchFamily="2" charset="-122"/>
              </a:rPr>
              <a:t>     引入更多的超参数，比如</a:t>
            </a:r>
            <a:r>
              <a:rPr lang="en" altLang="zh-CN" sz="2000" dirty="0">
                <a:ea typeface="Kaiti SC" panose="02010600040101010101" pitchFamily="2" charset="-122"/>
              </a:rPr>
              <a:t>anchor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的数量、大小和宽高比等，需要较强先验知识。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2000" dirty="0">
                <a:latin typeface="Arial" charset="0"/>
                <a:ea typeface="Arial" charset="0"/>
                <a:cs typeface="Arial" charset="0"/>
              </a:rPr>
              <a:t>、最近的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CornerNet</a:t>
            </a:r>
            <a:r>
              <a:rPr lang="zh-CN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zh-CN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ExtremeNet</a:t>
            </a:r>
            <a:r>
              <a:rPr lang="zh-CN" altLang="en-US" sz="2000" dirty="0"/>
              <a:t>    </a:t>
            </a:r>
            <a:endParaRPr lang="en-US" altLang="zh-CN" sz="2000" dirty="0"/>
          </a:p>
          <a:p>
            <a:pPr algn="just"/>
            <a:r>
              <a:rPr lang="zh-CN" altLang="en-US" sz="2000" dirty="0"/>
              <a:t>     </a:t>
            </a:r>
            <a:r>
              <a:rPr lang="en" altLang="zh-CN" sz="2000" dirty="0">
                <a:ea typeface="Kaiti SC" panose="02010600040101010101" pitchFamily="2" charset="-122"/>
              </a:rPr>
              <a:t>CornerNet</a:t>
            </a:r>
            <a:r>
              <a:rPr lang="zh-CN" altLang="en-US" sz="2000" dirty="0">
                <a:ea typeface="Kaiti SC" panose="02010600040101010101" pitchFamily="2" charset="-122"/>
              </a:rPr>
              <a:t>将</a:t>
            </a:r>
            <a:r>
              <a:rPr lang="en" altLang="zh-CN" sz="2000" dirty="0">
                <a:ea typeface="Kaiti SC" panose="02010600040101010101" pitchFamily="2" charset="-122"/>
              </a:rPr>
              <a:t>bbox</a:t>
            </a:r>
            <a:r>
              <a:rPr lang="zh-CN" altLang="en-US" sz="2000" dirty="0">
                <a:ea typeface="Kaiti SC" panose="02010600040101010101" pitchFamily="2" charset="-122"/>
              </a:rPr>
              <a:t>的两个角作为关键点；</a:t>
            </a:r>
            <a:r>
              <a:rPr lang="en" altLang="zh-CN" sz="2000" dirty="0">
                <a:ea typeface="Kaiti SC" panose="02010600040101010101" pitchFamily="2" charset="-122"/>
              </a:rPr>
              <a:t>ExtremeNet </a:t>
            </a:r>
            <a:r>
              <a:rPr lang="zh-CN" altLang="en-US" sz="2000" dirty="0">
                <a:ea typeface="Kaiti SC" panose="02010600040101010101" pitchFamily="2" charset="-122"/>
              </a:rPr>
              <a:t>检测所有目标的最上，最下，最左，最右，中心点；但是它们都需要经过一个关键点</a:t>
            </a:r>
            <a:r>
              <a:rPr lang="en" altLang="zh-CN" sz="2000" dirty="0">
                <a:ea typeface="Kaiti SC" panose="02010600040101010101" pitchFamily="2" charset="-122"/>
              </a:rPr>
              <a:t>grouping</a:t>
            </a:r>
            <a:r>
              <a:rPr lang="zh-CN" altLang="en-US" sz="2000" dirty="0">
                <a:ea typeface="Kaiti SC" panose="02010600040101010101" pitchFamily="2" charset="-122"/>
              </a:rPr>
              <a:t>阶段，会降低算法整体速度。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pPr algn="just"/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	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背景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6E28B0-ACF5-E242-9C1C-3146DAC13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8" y="2561620"/>
            <a:ext cx="3200400" cy="2032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2F430D-8B93-BF4D-B13F-3DCADBE6AF2A}"/>
              </a:ext>
            </a:extLst>
          </p:cNvPr>
          <p:cNvSpPr txBox="1"/>
          <p:nvPr/>
        </p:nvSpPr>
        <p:spPr>
          <a:xfrm>
            <a:off x="1268194" y="4593620"/>
            <a:ext cx="2020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1" dirty="0">
                <a:solidFill>
                  <a:schemeClr val="bg1">
                    <a:lumMod val="50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Anchor</a:t>
            </a:r>
            <a:r>
              <a:rPr kumimoji="1" lang="zh-CN" altLang="en-US" sz="1400" i="1" dirty="0">
                <a:solidFill>
                  <a:schemeClr val="bg1">
                    <a:lumMod val="50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机制的可视化</a:t>
            </a:r>
          </a:p>
        </p:txBody>
      </p:sp>
    </p:spTree>
    <p:extLst>
      <p:ext uri="{BB962C8B-B14F-4D97-AF65-F5344CB8AC3E}">
        <p14:creationId xmlns:p14="http://schemas.microsoft.com/office/powerpoint/2010/main" val="3441075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ea typeface="DengXian" charset="-122"/>
              </a:rPr>
              <a:t>CenterNet</a:t>
            </a:r>
            <a:r>
              <a:rPr lang="zh-CN" altLang="en-US" dirty="0">
                <a:ea typeface="DengXian" charset="-122"/>
              </a:rPr>
              <a:t>介绍</a:t>
            </a:r>
            <a:endParaRPr lang="zh-CN" altLang="zh-CN" dirty="0">
              <a:ea typeface="DengXian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15500" y="1122612"/>
            <a:ext cx="636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CenterNet</a:t>
            </a:r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：</a:t>
            </a:r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Object</a:t>
            </a:r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as</a:t>
            </a:r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Points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F4895BF-8E53-2D48-9ECE-401AF3CFBB18}"/>
              </a:ext>
            </a:extLst>
          </p:cNvPr>
          <p:cNvSpPr txBox="1">
            <a:spLocks/>
          </p:cNvSpPr>
          <p:nvPr/>
        </p:nvSpPr>
        <p:spPr>
          <a:xfrm>
            <a:off x="838199" y="2124890"/>
            <a:ext cx="10940003" cy="1304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一种基于</a:t>
            </a:r>
            <a:r>
              <a:rPr lang="zh-CN" altLang="en-US" sz="20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中心点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的方法，构建模型时将目标作为一个点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——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即目标</a:t>
            </a: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Bounding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Box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的中心点。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采用</a:t>
            </a:r>
            <a:r>
              <a:rPr lang="zh-CN" altLang="en-US" sz="20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关键点估计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来找到中心点，并回归到其他目标属性，例如尺寸，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位置，方向，甚至姿态。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72C0E80-CC14-5F4B-B7AA-A252CB94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6" y="3494563"/>
            <a:ext cx="3780000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CED5A4-3EBC-5947-BCB9-56FF28C54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890" y="3494563"/>
            <a:ext cx="3357391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1DE350E-F770-BC4F-82FD-E1405D559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725" y="3494563"/>
            <a:ext cx="380747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92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1727" y="129023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b="1" dirty="0">
                <a:latin typeface="Arial" charset="0"/>
                <a:cs typeface="Arial" charset="0"/>
              </a:rPr>
              <a:t>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47098" y="2264276"/>
            <a:ext cx="70150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Kaiti SC" panose="02010600040101010101" pitchFamily="2" charset="-122"/>
              </a:rPr>
              <a:t>1</a:t>
            </a:r>
            <a:r>
              <a:rPr lang="zh-CN" altLang="en-US" sz="2000" dirty="0">
                <a:ea typeface="Kaiti SC" panose="02010600040101010101" pitchFamily="2" charset="-122"/>
              </a:rPr>
              <a:t>、</a:t>
            </a:r>
            <a:r>
              <a:rPr lang="zh-CN" altLang="en-US" sz="2000" b="1" dirty="0">
                <a:latin typeface="Kaiti SC" panose="02010600040101010101" pitchFamily="2" charset="-122"/>
                <a:ea typeface="Kaiti SC" panose="02010600040101010101" pitchFamily="2" charset="-122"/>
              </a:rPr>
              <a:t>目标检测问题变成了一个标准的关键点估计问题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。我们仅仅将图像传入全卷积网络，得到一个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热力图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，热力图峰值点即中心点，每个特征图的峰值点位置预测了目标的宽高信息。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ea typeface="Kaiti SC" panose="02010600040101010101" pitchFamily="2" charset="-122"/>
            </a:endParaRPr>
          </a:p>
          <a:p>
            <a:r>
              <a:rPr lang="en-US" altLang="zh-CN" sz="2000" dirty="0">
                <a:ea typeface="Kaiti SC" panose="02010600040101010101" pitchFamily="2" charset="-122"/>
              </a:rPr>
              <a:t>2</a:t>
            </a:r>
            <a:r>
              <a:rPr lang="zh-CN" altLang="en-US" sz="2000" dirty="0">
                <a:ea typeface="Kaiti SC" panose="02010600040101010101" pitchFamily="2" charset="-122"/>
              </a:rPr>
              <a:t>、对于</a:t>
            </a:r>
            <a:r>
              <a:rPr lang="en-US" altLang="zh-CN" sz="2000" dirty="0">
                <a:ea typeface="Kaiti SC" panose="02010600040101010101" pitchFamily="2" charset="-122"/>
              </a:rPr>
              <a:t>3</a:t>
            </a:r>
            <a:r>
              <a:rPr lang="en" altLang="zh-CN" sz="2000" dirty="0">
                <a:ea typeface="Kaiti SC" panose="02010600040101010101" pitchFamily="2" charset="-122"/>
              </a:rPr>
              <a:t>D bbox</a:t>
            </a:r>
            <a:r>
              <a:rPr lang="zh-CN" altLang="en-US" sz="2000" dirty="0">
                <a:ea typeface="Kaiti SC" panose="02010600040101010101" pitchFamily="2" charset="-122"/>
              </a:rPr>
              <a:t>检测，我们直接回归得到目标的深度信息，</a:t>
            </a:r>
            <a:r>
              <a:rPr lang="en-US" altLang="zh-CN" sz="2000" dirty="0">
                <a:ea typeface="Kaiti SC" panose="02010600040101010101" pitchFamily="2" charset="-122"/>
              </a:rPr>
              <a:t>3</a:t>
            </a:r>
            <a:r>
              <a:rPr lang="en" altLang="zh-CN" sz="2000" dirty="0">
                <a:ea typeface="Kaiti SC" panose="02010600040101010101" pitchFamily="2" charset="-122"/>
              </a:rPr>
              <a:t>D</a:t>
            </a:r>
            <a:r>
              <a:rPr lang="zh-CN" altLang="en-US" sz="2000" dirty="0">
                <a:ea typeface="Kaiti SC" panose="02010600040101010101" pitchFamily="2" charset="-122"/>
              </a:rPr>
              <a:t>框的尺寸，目标朝向；</a:t>
            </a:r>
            <a:endParaRPr lang="en-US" altLang="zh-CN" sz="2000" dirty="0">
              <a:ea typeface="Kaiti SC" panose="02010600040101010101" pitchFamily="2" charset="-122"/>
            </a:endParaRPr>
          </a:p>
          <a:p>
            <a:endParaRPr lang="zh-CN" altLang="en-US" sz="2000" dirty="0">
              <a:ea typeface="Kaiti SC" panose="02010600040101010101" pitchFamily="2" charset="-122"/>
            </a:endParaRPr>
          </a:p>
          <a:p>
            <a:r>
              <a:rPr lang="en-US" altLang="zh-CN" sz="2000" dirty="0">
                <a:ea typeface="Kaiti SC" panose="02010600040101010101" pitchFamily="2" charset="-122"/>
              </a:rPr>
              <a:t>3</a:t>
            </a:r>
            <a:r>
              <a:rPr lang="zh-CN" altLang="en-US" sz="2000" dirty="0">
                <a:ea typeface="Kaiti SC" panose="02010600040101010101" pitchFamily="2" charset="-122"/>
              </a:rPr>
              <a:t>、对于人姿态估计，我们将关节点（</a:t>
            </a:r>
            <a:r>
              <a:rPr lang="en-US" altLang="zh-CN" sz="2000" dirty="0">
                <a:ea typeface="Kaiti SC" panose="02010600040101010101" pitchFamily="2" charset="-122"/>
              </a:rPr>
              <a:t>2</a:t>
            </a:r>
            <a:r>
              <a:rPr lang="en" altLang="zh-CN" sz="2000" dirty="0">
                <a:ea typeface="Kaiti SC" panose="02010600040101010101" pitchFamily="2" charset="-122"/>
              </a:rPr>
              <a:t>D joint</a:t>
            </a:r>
            <a:r>
              <a:rPr lang="zh-CN" altLang="en" sz="2000" dirty="0">
                <a:ea typeface="Kaiti SC" panose="02010600040101010101" pitchFamily="2" charset="-122"/>
              </a:rPr>
              <a:t>）</a:t>
            </a:r>
            <a:r>
              <a:rPr lang="zh-CN" altLang="en-US" sz="2000" dirty="0">
                <a:ea typeface="Kaiti SC" panose="02010600040101010101" pitchFamily="2" charset="-122"/>
              </a:rPr>
              <a:t>位置作为中心点的偏移量，直接在中心点位置回归出这些偏移量的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值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  <a:cs typeface="Arial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8EB5-9055-42A9-939B-FBAA335A13E2}"/>
              </a:ext>
            </a:extLst>
          </p:cNvPr>
          <p:cNvSpPr txBox="1"/>
          <p:nvPr/>
        </p:nvSpPr>
        <p:spPr>
          <a:xfrm>
            <a:off x="1185169" y="310718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CenterNet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A2438C-88CF-3344-8FDA-6B8F44E68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7" y="1875014"/>
            <a:ext cx="3340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21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2419</Words>
  <Application>Microsoft Macintosh PowerPoint</Application>
  <PresentationFormat>宽屏</PresentationFormat>
  <Paragraphs>231</Paragraphs>
  <Slides>26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DengXian</vt:lpstr>
      <vt:lpstr>微软雅黑</vt:lpstr>
      <vt:lpstr>Heiti SC Medium</vt:lpstr>
      <vt:lpstr>Kaiti SC</vt:lpstr>
      <vt:lpstr>Arial</vt:lpstr>
      <vt:lpstr>Calibri</vt:lpstr>
      <vt:lpstr>Office 主题</vt:lpstr>
      <vt:lpstr>CenterNet -Objects as Points</vt:lpstr>
      <vt:lpstr>PowerPoint 演示文稿</vt:lpstr>
      <vt:lpstr>背景</vt:lpstr>
      <vt:lpstr>PowerPoint 演示文稿</vt:lpstr>
      <vt:lpstr>PowerPoint 演示文稿</vt:lpstr>
      <vt:lpstr>PowerPoint 演示文稿</vt:lpstr>
      <vt:lpstr>CenterNet介绍</vt:lpstr>
      <vt:lpstr>PowerPoint 演示文稿</vt:lpstr>
      <vt:lpstr>PowerPoint 演示文稿</vt:lpstr>
      <vt:lpstr>PowerPoint 演示文稿</vt:lpstr>
      <vt:lpstr>PowerPoint 演示文稿</vt:lpstr>
      <vt:lpstr>网络 &amp; Loss函数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</vt:lpstr>
      <vt:lpstr>PowerPoint 演示文稿</vt:lpstr>
      <vt:lpstr>PowerPoint 演示文稿</vt:lpstr>
      <vt:lpstr>PowerPoint 演示文稿</vt:lpstr>
      <vt:lpstr>总结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Jay Queen</cp:lastModifiedBy>
  <cp:revision>413</cp:revision>
  <dcterms:created xsi:type="dcterms:W3CDTF">2014-04-01T11:22:20Z</dcterms:created>
  <dcterms:modified xsi:type="dcterms:W3CDTF">2019-12-06T11:20:26Z</dcterms:modified>
</cp:coreProperties>
</file>